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sldIdLst>
    <p:sldId id="256" r:id="rId2"/>
    <p:sldId id="259" r:id="rId3"/>
    <p:sldId id="262" r:id="rId4"/>
    <p:sldId id="263" r:id="rId5"/>
    <p:sldId id="264" r:id="rId6"/>
    <p:sldId id="310" r:id="rId7"/>
    <p:sldId id="265" r:id="rId8"/>
    <p:sldId id="312" r:id="rId9"/>
    <p:sldId id="313" r:id="rId10"/>
    <p:sldId id="314" r:id="rId11"/>
    <p:sldId id="336" r:id="rId12"/>
    <p:sldId id="266" r:id="rId13"/>
    <p:sldId id="316" r:id="rId14"/>
    <p:sldId id="271" r:id="rId15"/>
    <p:sldId id="272" r:id="rId16"/>
    <p:sldId id="273" r:id="rId17"/>
    <p:sldId id="274" r:id="rId18"/>
    <p:sldId id="276" r:id="rId19"/>
    <p:sldId id="277" r:id="rId20"/>
    <p:sldId id="317" r:id="rId21"/>
    <p:sldId id="318" r:id="rId22"/>
    <p:sldId id="319" r:id="rId23"/>
    <p:sldId id="320" r:id="rId24"/>
    <p:sldId id="321" r:id="rId25"/>
    <p:sldId id="278" r:id="rId26"/>
    <p:sldId id="322" r:id="rId27"/>
    <p:sldId id="279" r:id="rId28"/>
    <p:sldId id="280" r:id="rId29"/>
    <p:sldId id="281" r:id="rId30"/>
    <p:sldId id="282" r:id="rId31"/>
    <p:sldId id="283" r:id="rId32"/>
    <p:sldId id="323" r:id="rId33"/>
    <p:sldId id="285" r:id="rId34"/>
    <p:sldId id="286" r:id="rId35"/>
    <p:sldId id="325" r:id="rId36"/>
    <p:sldId id="327" r:id="rId37"/>
    <p:sldId id="328" r:id="rId38"/>
    <p:sldId id="329" r:id="rId39"/>
    <p:sldId id="330" r:id="rId40"/>
    <p:sldId id="331" r:id="rId41"/>
    <p:sldId id="332" r:id="rId42"/>
    <p:sldId id="333" r:id="rId43"/>
    <p:sldId id="334" r:id="rId44"/>
    <p:sldId id="335" r:id="rId45"/>
    <p:sldId id="287" r:id="rId46"/>
    <p:sldId id="326" r:id="rId47"/>
    <p:sldId id="288" r:id="rId48"/>
    <p:sldId id="289" r:id="rId49"/>
    <p:sldId id="290" r:id="rId50"/>
    <p:sldId id="291" r:id="rId51"/>
    <p:sldId id="292" r:id="rId52"/>
    <p:sldId id="293" r:id="rId53"/>
    <p:sldId id="294" r:id="rId54"/>
    <p:sldId id="295" r:id="rId55"/>
    <p:sldId id="296" r:id="rId56"/>
    <p:sldId id="297" r:id="rId57"/>
    <p:sldId id="298" r:id="rId58"/>
    <p:sldId id="299" r:id="rId59"/>
    <p:sldId id="300" r:id="rId60"/>
    <p:sldId id="324" r:id="rId61"/>
    <p:sldId id="301" r:id="rId62"/>
    <p:sldId id="302" r:id="rId63"/>
    <p:sldId id="303" r:id="rId64"/>
    <p:sldId id="304" r:id="rId65"/>
    <p:sldId id="305" r:id="rId66"/>
    <p:sldId id="306" r:id="rId67"/>
    <p:sldId id="307" r:id="rId68"/>
    <p:sldId id="308" r:id="rId69"/>
    <p:sldId id="309" r:id="rId70"/>
    <p:sldId id="311" r:id="rId71"/>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9" d="100"/>
          <a:sy n="69" d="100"/>
        </p:scale>
        <p:origin x="-14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32244D-2475-4BF8-95C0-3980390F20E3}"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4760-3442-46B5-88BD-31528CFB0EBE}"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32244D-2475-4BF8-95C0-3980390F20E3}"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4760-3442-46B5-88BD-31528CFB0EB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32244D-2475-4BF8-95C0-3980390F20E3}"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4760-3442-46B5-88BD-31528CFB0EB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32244D-2475-4BF8-95C0-3980390F20E3}"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4760-3442-46B5-88BD-31528CFB0E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32244D-2475-4BF8-95C0-3980390F20E3}" type="datetimeFigureOut">
              <a:rPr lang="en-US" smtClean="0"/>
              <a:t>6/26/2021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4760-3442-46B5-88BD-31528CFB0EBE}"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32244D-2475-4BF8-95C0-3980390F20E3}" type="datetimeFigureOut">
              <a:rPr lang="en-US" smtClean="0"/>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64760-3442-46B5-88BD-31528CFB0E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32244D-2475-4BF8-95C0-3980390F20E3}" type="datetimeFigureOut">
              <a:rPr lang="en-US" smtClean="0"/>
              <a:t>6/26/2021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D64760-3442-46B5-88BD-31528CFB0EBE}"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32244D-2475-4BF8-95C0-3980390F20E3}" type="datetimeFigureOut">
              <a:rPr lang="en-US" smtClean="0"/>
              <a:t>6/26/2021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D64760-3442-46B5-88BD-31528CFB0E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32244D-2475-4BF8-95C0-3980390F20E3}" type="datetimeFigureOut">
              <a:rPr lang="en-US" smtClean="0"/>
              <a:t>6/26/2021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D64760-3442-46B5-88BD-31528CFB0E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32244D-2475-4BF8-95C0-3980390F20E3}" type="datetimeFigureOut">
              <a:rPr lang="en-US" smtClean="0"/>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64760-3442-46B5-88BD-31528CFB0EBE}"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32244D-2475-4BF8-95C0-3980390F20E3}" type="datetimeFigureOut">
              <a:rPr lang="en-US" smtClean="0"/>
              <a:t>6/26/2021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64760-3442-46B5-88BD-31528CFB0EB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CD1B4736-3615-401D-8235-DF4210191F26}" type="datetimeFigureOut">
              <a:rPr lang="en-US" smtClean="0">
                <a:solidFill>
                  <a:prstClr val="white">
                    <a:shade val="50000"/>
                  </a:prstClr>
                </a:solidFill>
              </a:rPr>
              <a:pPr>
                <a:defRPr/>
              </a:pPr>
              <a:t>6/26/2021</a:t>
            </a:fld>
            <a:endParaRPr lang="en-US">
              <a:solidFill>
                <a:prstClr val="white">
                  <a:shade val="50000"/>
                </a:prstClr>
              </a:solidFil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solidFill>
                <a:prstClr val="white">
                  <a:shade val="50000"/>
                </a:prstClr>
              </a:solidFil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fontAlgn="base">
              <a:spcBef>
                <a:spcPct val="0"/>
              </a:spcBef>
              <a:spcAft>
                <a:spcPct val="0"/>
              </a:spcAft>
              <a:defRPr/>
            </a:pPr>
            <a:fld id="{1E4CB233-B37D-4CE6-81ED-5C56B93583B3}" type="slidenum">
              <a:rPr lang="ar-SA" smtClean="0"/>
              <a:pPr fontAlgn="base">
                <a:spcBef>
                  <a:spcPct val="0"/>
                </a:spcBef>
                <a:spcAft>
                  <a:spcPct val="0"/>
                </a:spcAft>
                <a:defRPr/>
              </a:pPr>
              <a:t>‹#›</a:t>
            </a:fld>
            <a:endParaRPr lang="en-US"/>
          </a:p>
        </p:txBody>
      </p:sp>
    </p:spTree>
  </p:cSld>
  <p:clrMap bg1="lt1" tx1="dk1" bg2="lt2" tx2="dk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3.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5.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7.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9.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1.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3.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5.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6.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7.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8.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9.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40.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41.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2.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b="1" dirty="0" smtClean="0">
                <a:cs typeface="B Zar" pitchFamily="2" charset="-78"/>
              </a:rPr>
              <a:t>حمایت های تغذیه ای در بخش مراقبت های ویژه</a:t>
            </a:r>
            <a:endParaRPr lang="en-US" b="1" dirty="0">
              <a:cs typeface="B Zar" pitchFamily="2" charset="-78"/>
            </a:endParaRPr>
          </a:p>
        </p:txBody>
      </p:sp>
      <p:sp>
        <p:nvSpPr>
          <p:cNvPr id="3" name="Subtitle 2"/>
          <p:cNvSpPr>
            <a:spLocks noGrp="1"/>
          </p:cNvSpPr>
          <p:nvPr>
            <p:ph type="subTitle" idx="1"/>
          </p:nvPr>
        </p:nvSpPr>
        <p:spPr/>
        <p:txBody>
          <a:bodyPr>
            <a:normAutofit/>
          </a:bodyPr>
          <a:lstStyle/>
          <a:p>
            <a:pPr algn="ctr"/>
            <a:r>
              <a:rPr lang="fa-IR" b="1" dirty="0" smtClean="0">
                <a:cs typeface="B Zar" pitchFamily="2" charset="-78"/>
              </a:rPr>
              <a:t>تهیه و تنظیم : خاطره </a:t>
            </a:r>
            <a:r>
              <a:rPr lang="fa-IR" b="1" dirty="0" smtClean="0">
                <a:cs typeface="B Zar" pitchFamily="2" charset="-78"/>
              </a:rPr>
              <a:t>پورمحمدی</a:t>
            </a:r>
          </a:p>
          <a:p>
            <a:pPr algn="ctr"/>
            <a:endParaRPr lang="fa-IR" b="1" dirty="0" smtClean="0">
              <a:cs typeface="B Zar" pitchFamily="2" charset="-78"/>
            </a:endParaRPr>
          </a:p>
          <a:p>
            <a:pPr algn="ctr"/>
            <a:r>
              <a:rPr lang="fa-IR" b="1" dirty="0" smtClean="0">
                <a:cs typeface="B Zar" pitchFamily="2" charset="-78"/>
              </a:rPr>
              <a:t>کارشناس تغذیه بالینی معاونت درمان اهواز</a:t>
            </a:r>
            <a:endParaRPr lang="en-US" b="1" dirty="0">
              <a:cs typeface="B Zar" pitchFamily="2" charset="-78"/>
            </a:endParaRPr>
          </a:p>
        </p:txBody>
      </p:sp>
    </p:spTree>
    <p:extLst>
      <p:ext uri="{BB962C8B-B14F-4D97-AF65-F5344CB8AC3E}">
        <p14:creationId xmlns:p14="http://schemas.microsoft.com/office/powerpoint/2010/main" val="3132824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Nutritional risk screening (NRS-2002)</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412776"/>
            <a:ext cx="7848871"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7806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تفسیر </a:t>
            </a:r>
            <a:r>
              <a:rPr lang="en-US" dirty="0"/>
              <a:t>NRS</a:t>
            </a:r>
          </a:p>
        </p:txBody>
      </p:sp>
      <p:sp>
        <p:nvSpPr>
          <p:cNvPr id="3" name="Content Placeholder 2"/>
          <p:cNvSpPr>
            <a:spLocks noGrp="1"/>
          </p:cNvSpPr>
          <p:nvPr>
            <p:ph idx="1"/>
          </p:nvPr>
        </p:nvSpPr>
        <p:spPr/>
        <p:txBody>
          <a:bodyPr>
            <a:normAutofit/>
          </a:bodyPr>
          <a:lstStyle/>
          <a:p>
            <a:pPr algn="just" rtl="1"/>
            <a:r>
              <a:rPr lang="fa-IR" sz="2800" b="1" dirty="0">
                <a:cs typeface="B Koodak" pitchFamily="2" charset="-78"/>
              </a:rPr>
              <a:t>بیماران با </a:t>
            </a:r>
            <a:r>
              <a:rPr lang="en-US" sz="2800" b="1" dirty="0">
                <a:cs typeface="B Koodak" pitchFamily="2" charset="-78"/>
              </a:rPr>
              <a:t>NRS </a:t>
            </a:r>
            <a:r>
              <a:rPr lang="fa-IR" sz="2800" b="1" dirty="0">
                <a:cs typeface="B Koodak" pitchFamily="2" charset="-78"/>
              </a:rPr>
              <a:t>بیشتر از 3 به لحاظ تغذیه ای در معرض خطر هستند و باید برای آنها حمایتهای تغذیه ای آغاز شود.</a:t>
            </a:r>
          </a:p>
          <a:p>
            <a:pPr algn="just" rtl="1"/>
            <a:r>
              <a:rPr lang="en-US" sz="2800" b="1" dirty="0">
                <a:cs typeface="B Koodak" pitchFamily="2" charset="-78"/>
              </a:rPr>
              <a:t>NRS</a:t>
            </a:r>
            <a:r>
              <a:rPr lang="fa-IR" sz="2800" b="1" dirty="0">
                <a:cs typeface="B Koodak" pitchFamily="2" charset="-78"/>
              </a:rPr>
              <a:t>بیشتر از 5 نشانه خطر شدید است.</a:t>
            </a:r>
            <a:endParaRPr lang="fa-IR" sz="2800" b="1" dirty="0"/>
          </a:p>
          <a:p>
            <a:pPr algn="just" rtl="1"/>
            <a:endParaRPr lang="fa-IR" sz="2800" b="1" dirty="0"/>
          </a:p>
          <a:p>
            <a:pPr algn="just" rtl="1"/>
            <a:r>
              <a:rPr lang="fa-IR" sz="2800" b="1" dirty="0">
                <a:cs typeface="B Koodak" pitchFamily="2" charset="-78"/>
              </a:rPr>
              <a:t>بیماران با </a:t>
            </a:r>
            <a:r>
              <a:rPr lang="en-US" sz="2800" b="1" dirty="0">
                <a:cs typeface="B Koodak" pitchFamily="2" charset="-78"/>
              </a:rPr>
              <a:t>NRS</a:t>
            </a:r>
            <a:r>
              <a:rPr lang="fa-IR" sz="2800" b="1" dirty="0">
                <a:cs typeface="B Koodak" pitchFamily="2" charset="-78"/>
              </a:rPr>
              <a:t>کمتر از 3باید هرهفته مورد ارزیابی مجدد قرارگیرند.</a:t>
            </a:r>
          </a:p>
          <a:p>
            <a:pPr algn="just"/>
            <a:endParaRPr lang="en-US" sz="2800" b="1" dirty="0"/>
          </a:p>
        </p:txBody>
      </p:sp>
    </p:spTree>
    <p:extLst>
      <p:ext uri="{BB962C8B-B14F-4D97-AF65-F5344CB8AC3E}">
        <p14:creationId xmlns:p14="http://schemas.microsoft.com/office/powerpoint/2010/main" val="1778993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549275"/>
            <a:ext cx="8229600" cy="1584325"/>
          </a:xfrm>
        </p:spPr>
        <p:txBody>
          <a:bodyPr/>
          <a:lstStyle/>
          <a:p>
            <a:pPr algn="r" eaLnBrk="1" fontAlgn="auto" hangingPunct="1">
              <a:spcAft>
                <a:spcPts val="0"/>
              </a:spcAft>
              <a:defRPr/>
            </a:pPr>
            <a:r>
              <a:rPr lang="fa-IR" b="1" dirty="0" smtClean="0">
                <a:solidFill>
                  <a:srgbClr val="FF0000"/>
                </a:solidFill>
                <a:cs typeface="Zar" pitchFamily="2" charset="-78"/>
              </a:rPr>
              <a:t>نوع تغذيه بيمار:</a:t>
            </a:r>
            <a:r>
              <a:rPr lang="en-US" b="1" dirty="0" smtClean="0">
                <a:solidFill>
                  <a:srgbClr val="FF0000"/>
                </a:solidFill>
              </a:rPr>
              <a:t/>
            </a:r>
            <a:br>
              <a:rPr lang="en-US" b="1" dirty="0" smtClean="0">
                <a:solidFill>
                  <a:srgbClr val="FF0000"/>
                </a:solidFill>
              </a:rPr>
            </a:br>
            <a:endParaRPr lang="en-US" b="1" dirty="0">
              <a:solidFill>
                <a:srgbClr val="FF0000"/>
              </a:solidFill>
            </a:endParaRPr>
          </a:p>
        </p:txBody>
      </p:sp>
      <p:sp>
        <p:nvSpPr>
          <p:cNvPr id="10243" name="Subtitle 2"/>
          <p:cNvSpPr>
            <a:spLocks noGrp="1"/>
          </p:cNvSpPr>
          <p:nvPr>
            <p:ph type="subTitle" idx="4294967295"/>
          </p:nvPr>
        </p:nvSpPr>
        <p:spPr>
          <a:xfrm>
            <a:off x="711200" y="1557338"/>
            <a:ext cx="8432800" cy="4716462"/>
          </a:xfrm>
        </p:spPr>
        <p:txBody>
          <a:bodyPr/>
          <a:lstStyle/>
          <a:p>
            <a:pPr rtl="1" eaLnBrk="1" hangingPunct="1"/>
            <a:endParaRPr lang="fa-IR" dirty="0" smtClean="0"/>
          </a:p>
          <a:p>
            <a:pPr algn="r" rtl="1" eaLnBrk="1" hangingPunct="1">
              <a:lnSpc>
                <a:spcPct val="150000"/>
              </a:lnSpc>
            </a:pPr>
            <a:r>
              <a:rPr lang="fa-IR" sz="4800" b="1" dirty="0" smtClean="0">
                <a:solidFill>
                  <a:schemeClr val="tx1"/>
                </a:solidFill>
                <a:cs typeface="Zar" pitchFamily="2" charset="-78"/>
              </a:rPr>
              <a:t>تغذيه دهاني: معمولي، مايعات</a:t>
            </a:r>
            <a:endParaRPr lang="en-US" sz="4800" b="1" dirty="0" smtClean="0">
              <a:solidFill>
                <a:schemeClr val="tx1"/>
              </a:solidFill>
              <a:cs typeface="Zar" pitchFamily="2" charset="-78"/>
            </a:endParaRPr>
          </a:p>
          <a:p>
            <a:pPr algn="r" rtl="1" eaLnBrk="1" hangingPunct="1">
              <a:lnSpc>
                <a:spcPct val="150000"/>
              </a:lnSpc>
            </a:pPr>
            <a:r>
              <a:rPr lang="fa-IR" sz="4800" b="1" dirty="0" smtClean="0">
                <a:solidFill>
                  <a:schemeClr val="tx1"/>
                </a:solidFill>
                <a:cs typeface="Zar" pitchFamily="2" charset="-78"/>
              </a:rPr>
              <a:t>تغذيه انترال</a:t>
            </a:r>
            <a:endParaRPr lang="en-US" sz="4800" b="1" dirty="0" smtClean="0">
              <a:solidFill>
                <a:schemeClr val="tx1"/>
              </a:solidFill>
              <a:cs typeface="Zar" pitchFamily="2" charset="-78"/>
            </a:endParaRPr>
          </a:p>
          <a:p>
            <a:pPr algn="r" rtl="1" eaLnBrk="1" hangingPunct="1">
              <a:lnSpc>
                <a:spcPct val="150000"/>
              </a:lnSpc>
            </a:pPr>
            <a:r>
              <a:rPr lang="fa-IR" sz="4800" b="1" dirty="0" smtClean="0">
                <a:solidFill>
                  <a:schemeClr val="tx1"/>
                </a:solidFill>
                <a:cs typeface="Zar" pitchFamily="2" charset="-78"/>
              </a:rPr>
              <a:t>تغذيه پار انترال</a:t>
            </a:r>
            <a:endParaRPr lang="en-US" sz="4800" b="1" dirty="0" smtClean="0">
              <a:solidFill>
                <a:schemeClr val="tx1"/>
              </a:solidFill>
              <a:cs typeface="Zar" pitchFamily="2" charset="-78"/>
            </a:endParaRPr>
          </a:p>
          <a:p>
            <a:pPr eaLnBrk="1" hangingPunct="1"/>
            <a:endParaRPr lang="en-US" dirty="0" smtClean="0"/>
          </a:p>
        </p:txBody>
      </p:sp>
    </p:spTree>
    <p:extLst>
      <p:ext uri="{BB962C8B-B14F-4D97-AF65-F5344CB8AC3E}">
        <p14:creationId xmlns:p14="http://schemas.microsoft.com/office/powerpoint/2010/main" val="11524269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Zar" pitchFamily="2" charset="-78"/>
              </a:rPr>
              <a:t>تغذیه روده ای </a:t>
            </a:r>
            <a:endParaRPr lang="en-US" b="1" dirty="0">
              <a:cs typeface="B Zar" pitchFamily="2" charset="-78"/>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16832"/>
            <a:ext cx="8229600" cy="361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583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00088" y="620687"/>
            <a:ext cx="7832352" cy="1871687"/>
          </a:xfrm>
        </p:spPr>
        <p:txBody>
          <a:bodyPr>
            <a:normAutofit fontScale="90000"/>
          </a:bodyPr>
          <a:lstStyle/>
          <a:p>
            <a:pPr algn="ctr" rtl="1" eaLnBrk="1" hangingPunct="1">
              <a:defRPr/>
            </a:pPr>
            <a:r>
              <a:rPr lang="fa-IR" sz="3600" b="1" dirty="0" smtClean="0">
                <a:solidFill>
                  <a:schemeClr val="tx1"/>
                </a:solidFill>
                <a:cs typeface="Zar" pitchFamily="2" charset="-78"/>
              </a:rPr>
              <a:t>تغذيه انترال</a:t>
            </a:r>
            <a:r>
              <a:rPr lang="en-US" sz="3600" b="1" dirty="0" smtClean="0">
                <a:solidFill>
                  <a:schemeClr val="tx1"/>
                </a:solidFill>
                <a:cs typeface="Zar" pitchFamily="2" charset="-78"/>
              </a:rPr>
              <a:t/>
            </a:r>
            <a:br>
              <a:rPr lang="en-US" sz="3600" b="1" dirty="0" smtClean="0">
                <a:solidFill>
                  <a:schemeClr val="tx1"/>
                </a:solidFill>
                <a:cs typeface="Zar" pitchFamily="2" charset="-78"/>
              </a:rPr>
            </a:br>
            <a:r>
              <a:rPr lang="en-US" sz="3100" b="1" dirty="0" smtClean="0">
                <a:solidFill>
                  <a:schemeClr val="tx1"/>
                </a:solidFill>
                <a:cs typeface="Zar" pitchFamily="2" charset="-78"/>
              </a:rPr>
              <a:t/>
            </a:r>
            <a:br>
              <a:rPr lang="en-US" sz="3100" b="1" dirty="0" smtClean="0">
                <a:solidFill>
                  <a:schemeClr val="tx1"/>
                </a:solidFill>
                <a:cs typeface="Zar" pitchFamily="2" charset="-78"/>
              </a:rPr>
            </a:br>
            <a:r>
              <a:rPr lang="fa-IR" sz="3100" b="1" dirty="0" smtClean="0">
                <a:solidFill>
                  <a:schemeClr val="tx1"/>
                </a:solidFill>
                <a:cs typeface="Zar" pitchFamily="2" charset="-78"/>
              </a:rPr>
              <a:t>تعريف:  تجويز مواد مغذي به داخل مجراي گوارشي از طریق يك لوله يا كاتتر </a:t>
            </a:r>
            <a:r>
              <a:rPr lang="en-US" b="1" dirty="0" smtClean="0">
                <a:solidFill>
                  <a:schemeClr val="tx1"/>
                </a:solidFill>
              </a:rPr>
              <a:t/>
            </a:r>
            <a:br>
              <a:rPr lang="en-US" b="1" dirty="0" smtClean="0">
                <a:solidFill>
                  <a:schemeClr val="tx1"/>
                </a:solidFill>
              </a:rPr>
            </a:br>
            <a:endParaRPr lang="en-US" b="1" dirty="0">
              <a:solidFill>
                <a:schemeClr val="tx1"/>
              </a:solidFill>
            </a:endParaRPr>
          </a:p>
        </p:txBody>
      </p:sp>
      <p:sp>
        <p:nvSpPr>
          <p:cNvPr id="3" name="Subtitle 2"/>
          <p:cNvSpPr>
            <a:spLocks noGrp="1"/>
          </p:cNvSpPr>
          <p:nvPr>
            <p:ph type="subTitle" idx="4294967295"/>
          </p:nvPr>
        </p:nvSpPr>
        <p:spPr>
          <a:xfrm>
            <a:off x="755576" y="2420888"/>
            <a:ext cx="7786687" cy="4213225"/>
          </a:xfrm>
        </p:spPr>
        <p:txBody>
          <a:bodyPr/>
          <a:lstStyle/>
          <a:p>
            <a:pPr algn="r" rtl="1" eaLnBrk="1" hangingPunct="1">
              <a:defRPr/>
            </a:pPr>
            <a:r>
              <a:rPr lang="fa-IR" sz="3600" b="1" dirty="0" smtClean="0">
                <a:solidFill>
                  <a:schemeClr val="tx1"/>
                </a:solidFill>
                <a:cs typeface="Zar" pitchFamily="2" charset="-78"/>
              </a:rPr>
              <a:t>انواع تغذيه انترال:</a:t>
            </a:r>
            <a:endParaRPr lang="en-US" sz="3600" b="1" dirty="0" smtClean="0">
              <a:solidFill>
                <a:schemeClr val="tx1"/>
              </a:solidFill>
              <a:cs typeface="Zar" pitchFamily="2" charset="-78"/>
            </a:endParaRPr>
          </a:p>
          <a:p>
            <a:pPr marL="514350" indent="-514350" algn="r" rtl="1" eaLnBrk="1" hangingPunct="1">
              <a:defRPr/>
            </a:pPr>
            <a:r>
              <a:rPr lang="fa-IR" sz="3200" dirty="0" smtClean="0">
                <a:solidFill>
                  <a:schemeClr val="tx1"/>
                </a:solidFill>
                <a:cs typeface="Zar" pitchFamily="2" charset="-78"/>
              </a:rPr>
              <a:t>1-بيني- معدي: توده اي، قطره‌اي، قطره‌‌اي متناوب</a:t>
            </a:r>
            <a:endParaRPr lang="en-US" sz="3200" dirty="0" smtClean="0">
              <a:solidFill>
                <a:schemeClr val="tx1"/>
              </a:solidFill>
              <a:cs typeface="Zar" pitchFamily="2" charset="-78"/>
            </a:endParaRPr>
          </a:p>
          <a:p>
            <a:pPr marL="514350" indent="-514350" algn="r" rtl="1" eaLnBrk="1" hangingPunct="1">
              <a:defRPr/>
            </a:pPr>
            <a:r>
              <a:rPr lang="fa-IR" sz="3200" dirty="0" smtClean="0">
                <a:solidFill>
                  <a:schemeClr val="tx1"/>
                </a:solidFill>
                <a:cs typeface="Zar" pitchFamily="2" charset="-78"/>
              </a:rPr>
              <a:t>2-بيني- دوازدهه يا بيني به ژژنوم</a:t>
            </a:r>
            <a:endParaRPr lang="en-US" sz="3200" dirty="0" smtClean="0">
              <a:solidFill>
                <a:schemeClr val="tx1"/>
              </a:solidFill>
              <a:cs typeface="Zar" pitchFamily="2" charset="-78"/>
            </a:endParaRPr>
          </a:p>
          <a:p>
            <a:pPr marL="514350" indent="-514350" algn="r" rtl="1" eaLnBrk="1" hangingPunct="1">
              <a:defRPr/>
            </a:pPr>
            <a:r>
              <a:rPr lang="fa-IR" sz="3200" dirty="0" smtClean="0">
                <a:solidFill>
                  <a:schemeClr val="tx1"/>
                </a:solidFill>
                <a:cs typeface="Zar" pitchFamily="2" charset="-78"/>
              </a:rPr>
              <a:t>3-گاستروستومي يا ژژنوستومي</a:t>
            </a:r>
            <a:endParaRPr lang="en-US" sz="3200" dirty="0" smtClean="0">
              <a:solidFill>
                <a:schemeClr val="tx1"/>
              </a:solidFill>
              <a:cs typeface="Zar" pitchFamily="2" charset="-78"/>
            </a:endParaRPr>
          </a:p>
          <a:p>
            <a:pPr marL="514350" indent="-514350" algn="r" rtl="1" eaLnBrk="1" hangingPunct="1">
              <a:defRPr/>
            </a:pPr>
            <a:r>
              <a:rPr lang="fa-IR" sz="3200" dirty="0" smtClean="0">
                <a:solidFill>
                  <a:schemeClr val="tx1"/>
                </a:solidFill>
                <a:cs typeface="Zar" pitchFamily="2" charset="-78"/>
              </a:rPr>
              <a:t>4- </a:t>
            </a:r>
            <a:r>
              <a:rPr lang="en-US" sz="3200" dirty="0" smtClean="0">
                <a:solidFill>
                  <a:schemeClr val="tx1"/>
                </a:solidFill>
                <a:cs typeface="Zar" pitchFamily="2" charset="-78"/>
              </a:rPr>
              <a:t>PEG</a:t>
            </a:r>
          </a:p>
          <a:p>
            <a:pPr eaLnBrk="1" hangingPunct="1">
              <a:defRPr/>
            </a:pPr>
            <a:endParaRPr lang="en-US" dirty="0"/>
          </a:p>
        </p:txBody>
      </p:sp>
    </p:spTree>
    <p:extLst>
      <p:ext uri="{BB962C8B-B14F-4D97-AF65-F5344CB8AC3E}">
        <p14:creationId xmlns:p14="http://schemas.microsoft.com/office/powerpoint/2010/main" val="27142050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Subtitle 3"/>
          <p:cNvSpPr>
            <a:spLocks noGrp="1"/>
          </p:cNvSpPr>
          <p:nvPr>
            <p:ph type="subTitle" idx="4294967295"/>
          </p:nvPr>
        </p:nvSpPr>
        <p:spPr>
          <a:xfrm>
            <a:off x="899592" y="1412776"/>
            <a:ext cx="7561262" cy="4032250"/>
          </a:xfrm>
        </p:spPr>
        <p:txBody>
          <a:bodyPr/>
          <a:lstStyle/>
          <a:p>
            <a:pPr marL="0" indent="0" algn="ctr" rtl="1">
              <a:buNone/>
            </a:pPr>
            <a:r>
              <a:rPr lang="fa-IR" sz="3200" b="1" dirty="0" smtClean="0">
                <a:solidFill>
                  <a:srgbClr val="CC3300"/>
                </a:solidFill>
                <a:cs typeface="Zar" pitchFamily="2" charset="-78"/>
              </a:rPr>
              <a:t>نگراني عمده تغذيه با لوله: </a:t>
            </a:r>
          </a:p>
          <a:p>
            <a:pPr marL="0" indent="0" algn="ctr" rtl="1">
              <a:buNone/>
            </a:pPr>
            <a:r>
              <a:rPr lang="fa-IR" sz="3200" b="1" dirty="0" smtClean="0">
                <a:solidFill>
                  <a:srgbClr val="CC3300"/>
                </a:solidFill>
                <a:cs typeface="Zar" pitchFamily="2" charset="-78"/>
              </a:rPr>
              <a:t>آسپيراسيون فرمولا به داخل مجاري هوايي</a:t>
            </a:r>
          </a:p>
          <a:p>
            <a:endParaRPr lang="fa-IR" sz="3200" b="1" dirty="0" smtClean="0">
              <a:solidFill>
                <a:srgbClr val="CC3300"/>
              </a:solidFill>
              <a:cs typeface="Zar" pitchFamily="2" charset="-78"/>
            </a:endParaRPr>
          </a:p>
          <a:p>
            <a:endParaRPr lang="fa-IR" sz="3200" b="1" dirty="0" smtClean="0">
              <a:solidFill>
                <a:schemeClr val="bg1"/>
              </a:solidFill>
              <a:cs typeface="Zar" pitchFamily="2" charset="-78"/>
            </a:endParaRPr>
          </a:p>
          <a:p>
            <a:pPr algn="r" rtl="1"/>
            <a:r>
              <a:rPr lang="fa-IR" sz="3200" dirty="0" smtClean="0">
                <a:solidFill>
                  <a:schemeClr val="tx1"/>
                </a:solidFill>
                <a:cs typeface="Zar" pitchFamily="2" charset="-78"/>
              </a:rPr>
              <a:t>جلوگيري:</a:t>
            </a:r>
          </a:p>
          <a:p>
            <a:pPr algn="r" rtl="1"/>
            <a:r>
              <a:rPr lang="fa-IR" sz="3200" dirty="0" smtClean="0">
                <a:solidFill>
                  <a:schemeClr val="tx1"/>
                </a:solidFill>
                <a:cs typeface="Zar" pitchFamily="2" charset="-78"/>
              </a:rPr>
              <a:t> سر و كتف بيمار در حين گاواژ و بلافاصله پس از تغذيه بالاتر از سينه</a:t>
            </a:r>
            <a:r>
              <a:rPr lang="fa-IR" sz="3200" dirty="0" smtClean="0">
                <a:solidFill>
                  <a:schemeClr val="tx1"/>
                </a:solidFill>
                <a:cs typeface="Arial" pitchFamily="34" charset="0"/>
              </a:rPr>
              <a:t>‌</a:t>
            </a:r>
            <a:r>
              <a:rPr lang="fa-IR" sz="3200" dirty="0" smtClean="0">
                <a:solidFill>
                  <a:schemeClr val="tx1"/>
                </a:solidFill>
                <a:cs typeface="Zar" pitchFamily="2" charset="-78"/>
              </a:rPr>
              <a:t>اش باشد(45 درجه)</a:t>
            </a:r>
            <a:endParaRPr lang="en-US" sz="3200" dirty="0" smtClean="0">
              <a:solidFill>
                <a:schemeClr val="tx1"/>
              </a:solidFill>
              <a:cs typeface="Zar" pitchFamily="2" charset="-78"/>
            </a:endParaRPr>
          </a:p>
        </p:txBody>
      </p:sp>
    </p:spTree>
    <p:extLst>
      <p:ext uri="{BB962C8B-B14F-4D97-AF65-F5344CB8AC3E}">
        <p14:creationId xmlns:p14="http://schemas.microsoft.com/office/powerpoint/2010/main" val="9642219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458" name="Subtitle 2"/>
          <p:cNvSpPr>
            <a:spLocks noGrp="1"/>
          </p:cNvSpPr>
          <p:nvPr>
            <p:ph type="subTitle" idx="4294967295"/>
          </p:nvPr>
        </p:nvSpPr>
        <p:spPr>
          <a:xfrm>
            <a:off x="2267744" y="764704"/>
            <a:ext cx="6400800" cy="6000750"/>
          </a:xfrm>
        </p:spPr>
        <p:txBody>
          <a:bodyPr>
            <a:normAutofit/>
          </a:bodyPr>
          <a:lstStyle/>
          <a:p>
            <a:pPr rtl="1" eaLnBrk="1" hangingPunct="1"/>
            <a:r>
              <a:rPr lang="fa-IR" b="1" dirty="0" smtClean="0">
                <a:solidFill>
                  <a:schemeClr val="tx1"/>
                </a:solidFill>
                <a:cs typeface="Zar" pitchFamily="2" charset="-78"/>
              </a:rPr>
              <a:t>كنترل بيماري كه تغذيه لوله‌اي دارد:</a:t>
            </a:r>
          </a:p>
          <a:p>
            <a:pPr rtl="1" eaLnBrk="1" hangingPunct="1"/>
            <a:endParaRPr lang="en-US" b="1" dirty="0" smtClean="0">
              <a:solidFill>
                <a:schemeClr val="bg1"/>
              </a:solidFill>
              <a:cs typeface="Zar" pitchFamily="2" charset="-78"/>
            </a:endParaRPr>
          </a:p>
          <a:p>
            <a:pPr algn="r" rtl="1" eaLnBrk="1" hangingPunct="1"/>
            <a:r>
              <a:rPr lang="fa-IR" dirty="0" smtClean="0">
                <a:solidFill>
                  <a:schemeClr val="tx1"/>
                </a:solidFill>
                <a:cs typeface="Zar" pitchFamily="2" charset="-78"/>
              </a:rPr>
              <a:t>1-ناراحتي و نفخ شكمي</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2-كنترل مايعات دريافتي و برون ده</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3-باقي مانده معده</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4-ادم</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5-مدفوع</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6-وزن</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7-كفايت دريافتي</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8-الكتروليت،اوره و كراتينين</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9-دهيدراسيون</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10-گلوكز، كلسيم، منيزيم، فسفر</a:t>
            </a:r>
            <a:endParaRPr lang="en-US" dirty="0" smtClean="0">
              <a:solidFill>
                <a:schemeClr val="tx1"/>
              </a:solidFill>
              <a:cs typeface="Zar" pitchFamily="2" charset="-78"/>
            </a:endParaRPr>
          </a:p>
          <a:p>
            <a:pPr rtl="1" eaLnBrk="1" hangingPunct="1"/>
            <a:r>
              <a:rPr lang="fa-IR" dirty="0" smtClean="0"/>
              <a:t> </a:t>
            </a:r>
            <a:endParaRPr lang="en-US" dirty="0" smtClean="0"/>
          </a:p>
          <a:p>
            <a:pPr eaLnBrk="1" hangingPunct="1"/>
            <a:endParaRPr lang="en-US" dirty="0" smtClean="0"/>
          </a:p>
        </p:txBody>
      </p:sp>
    </p:spTree>
    <p:extLst>
      <p:ext uri="{BB962C8B-B14F-4D97-AF65-F5344CB8AC3E}">
        <p14:creationId xmlns:p14="http://schemas.microsoft.com/office/powerpoint/2010/main" val="18060826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2" name="Subtitle 2"/>
          <p:cNvSpPr>
            <a:spLocks noGrp="1"/>
          </p:cNvSpPr>
          <p:nvPr>
            <p:ph type="subTitle" idx="4294967295"/>
          </p:nvPr>
        </p:nvSpPr>
        <p:spPr>
          <a:xfrm>
            <a:off x="611560" y="620688"/>
            <a:ext cx="8280920" cy="6000750"/>
          </a:xfrm>
        </p:spPr>
        <p:txBody>
          <a:bodyPr>
            <a:normAutofit/>
          </a:bodyPr>
          <a:lstStyle/>
          <a:p>
            <a:pPr rtl="1" eaLnBrk="1" hangingPunct="1"/>
            <a:endParaRPr lang="fa-IR" b="1" dirty="0" smtClean="0">
              <a:solidFill>
                <a:schemeClr val="bg1"/>
              </a:solidFill>
              <a:cs typeface="Zar" pitchFamily="2" charset="-78"/>
            </a:endParaRPr>
          </a:p>
          <a:p>
            <a:pPr marL="0" indent="0" algn="r" rtl="1" eaLnBrk="1" hangingPunct="1">
              <a:buNone/>
            </a:pPr>
            <a:r>
              <a:rPr lang="fa-IR" sz="3200" b="1" dirty="0" smtClean="0">
                <a:solidFill>
                  <a:schemeClr val="tx1"/>
                </a:solidFill>
                <a:cs typeface="Zar" pitchFamily="2" charset="-78"/>
              </a:rPr>
              <a:t>تغذيه در</a:t>
            </a:r>
            <a:r>
              <a:rPr lang="fa-IR" b="1" dirty="0" smtClean="0">
                <a:solidFill>
                  <a:schemeClr val="tx1"/>
                </a:solidFill>
                <a:cs typeface="Zar" pitchFamily="2" charset="-78"/>
              </a:rPr>
              <a:t> </a:t>
            </a:r>
            <a:r>
              <a:rPr lang="en-US" b="1" dirty="0" smtClean="0">
                <a:solidFill>
                  <a:schemeClr val="tx1"/>
                </a:solidFill>
                <a:cs typeface="Zar" pitchFamily="2" charset="-78"/>
              </a:rPr>
              <a:t>ICU</a:t>
            </a:r>
          </a:p>
          <a:p>
            <a:pPr rtl="1" eaLnBrk="1" hangingPunct="1"/>
            <a:endParaRPr lang="en-US" dirty="0" smtClean="0">
              <a:solidFill>
                <a:schemeClr val="bg1"/>
              </a:solidFill>
              <a:cs typeface="Zar" pitchFamily="2" charset="-78"/>
            </a:endParaRPr>
          </a:p>
          <a:p>
            <a:pPr algn="r" rtl="1" eaLnBrk="1" hangingPunct="1"/>
            <a:r>
              <a:rPr lang="fa-IR" b="1" dirty="0" smtClean="0">
                <a:solidFill>
                  <a:schemeClr val="tx1"/>
                </a:solidFill>
                <a:cs typeface="Zar" pitchFamily="2" charset="-78"/>
              </a:rPr>
              <a:t>شايع ترين مشكلات: كاهش وزن و سوءتغذيه</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اهميت زمان شروع حمايت هاي تغذيه اي</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نتايج سوءتغذيه: افزايش بيماراي و مرگ و مير</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افزايش مدت بستري</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افزايش ابتلا به عفونت</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هزينه بيشتر</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آسيب بهبود زخم</a:t>
            </a:r>
            <a:endParaRPr lang="en-US" b="1" dirty="0" smtClean="0">
              <a:solidFill>
                <a:schemeClr val="tx1"/>
              </a:solidFill>
              <a:cs typeface="Zar" pitchFamily="2" charset="-78"/>
            </a:endParaRPr>
          </a:p>
          <a:p>
            <a:pPr rtl="1" eaLnBrk="1" hangingPunct="1"/>
            <a:r>
              <a:rPr lang="fa-IR" dirty="0" smtClean="0">
                <a:solidFill>
                  <a:schemeClr val="bg1"/>
                </a:solidFill>
                <a:cs typeface="Zar" pitchFamily="2" charset="-78"/>
              </a:rPr>
              <a:t> </a:t>
            </a:r>
            <a:endParaRPr lang="en-US" dirty="0" smtClean="0">
              <a:solidFill>
                <a:schemeClr val="bg1"/>
              </a:solidFill>
              <a:cs typeface="Zar" pitchFamily="2" charset="-78"/>
            </a:endParaRPr>
          </a:p>
          <a:p>
            <a:pPr rtl="1" eaLnBrk="1" hangingPunct="1"/>
            <a:endParaRPr lang="en-US" b="1" dirty="0" smtClean="0">
              <a:solidFill>
                <a:schemeClr val="bg1"/>
              </a:solidFill>
              <a:cs typeface="Zar" pitchFamily="2" charset="-78"/>
            </a:endParaRPr>
          </a:p>
        </p:txBody>
      </p:sp>
    </p:spTree>
    <p:extLst>
      <p:ext uri="{BB962C8B-B14F-4D97-AF65-F5344CB8AC3E}">
        <p14:creationId xmlns:p14="http://schemas.microsoft.com/office/powerpoint/2010/main" val="18012269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Subtitle 2"/>
          <p:cNvSpPr>
            <a:spLocks noGrp="1"/>
          </p:cNvSpPr>
          <p:nvPr>
            <p:ph type="subTitle" idx="4294967295"/>
          </p:nvPr>
        </p:nvSpPr>
        <p:spPr>
          <a:xfrm>
            <a:off x="683568" y="764704"/>
            <a:ext cx="7776864" cy="5500687"/>
          </a:xfrm>
        </p:spPr>
        <p:txBody>
          <a:bodyPr>
            <a:normAutofit lnSpcReduction="10000"/>
          </a:bodyPr>
          <a:lstStyle/>
          <a:p>
            <a:pPr rtl="1" eaLnBrk="1" hangingPunct="1"/>
            <a:endParaRPr lang="fa-IR" b="1" dirty="0" smtClean="0">
              <a:solidFill>
                <a:schemeClr val="bg1"/>
              </a:solidFill>
              <a:cs typeface="Zar" pitchFamily="2" charset="-78"/>
            </a:endParaRPr>
          </a:p>
          <a:p>
            <a:pPr algn="ctr" rtl="1" eaLnBrk="1" hangingPunct="1"/>
            <a:r>
              <a:rPr lang="fa-IR" b="1" dirty="0" smtClean="0">
                <a:solidFill>
                  <a:srgbClr val="FF0000"/>
                </a:solidFill>
                <a:cs typeface="Zar" pitchFamily="2" charset="-78"/>
              </a:rPr>
              <a:t>موارد عدم استفاده از تغذيه انترال:</a:t>
            </a:r>
          </a:p>
          <a:p>
            <a:pPr rtl="1" eaLnBrk="1" hangingPunct="1"/>
            <a:endParaRPr lang="en-US" dirty="0" smtClean="0">
              <a:solidFill>
                <a:schemeClr val="bg1"/>
              </a:solidFill>
              <a:cs typeface="Zar" pitchFamily="2" charset="-78"/>
            </a:endParaRPr>
          </a:p>
          <a:p>
            <a:pPr algn="r" rtl="1"/>
            <a:r>
              <a:rPr lang="fa-IR" sz="2800" b="1" dirty="0">
                <a:cs typeface="Zar" pitchFamily="2" charset="-78"/>
              </a:rPr>
              <a:t>انسدادیا التهاب  دستگاه گوارش یا اختلال حرکت روده</a:t>
            </a:r>
          </a:p>
          <a:p>
            <a:pPr algn="r" rtl="1"/>
            <a:r>
              <a:rPr lang="fa-IR" sz="2800" b="1" dirty="0">
                <a:cs typeface="Zar" pitchFamily="2" charset="-78"/>
              </a:rPr>
              <a:t>اسهال يا استفراغ طولاني</a:t>
            </a:r>
          </a:p>
          <a:p>
            <a:pPr algn="r" rtl="1"/>
            <a:r>
              <a:rPr lang="fa-IR" sz="2800" b="1" dirty="0">
                <a:cs typeface="Zar" pitchFamily="2" charset="-78"/>
              </a:rPr>
              <a:t>فيستول با ترشح زياد (بيش از </a:t>
            </a:r>
            <a:r>
              <a:rPr lang="en-US" sz="2800" b="1" dirty="0">
                <a:cs typeface="Zar" pitchFamily="2" charset="-78"/>
              </a:rPr>
              <a:t>cc500 </a:t>
            </a:r>
            <a:r>
              <a:rPr lang="fa-IR" sz="2800" b="1" dirty="0">
                <a:cs typeface="Zar" pitchFamily="2" charset="-78"/>
              </a:rPr>
              <a:t>در روز)</a:t>
            </a:r>
          </a:p>
          <a:p>
            <a:pPr algn="r" rtl="1"/>
            <a:r>
              <a:rPr lang="fa-IR" sz="2800" b="1" dirty="0">
                <a:cs typeface="Zar" pitchFamily="2" charset="-78"/>
              </a:rPr>
              <a:t>ايسكمي حاد روده</a:t>
            </a:r>
          </a:p>
          <a:p>
            <a:pPr algn="r" rtl="1"/>
            <a:r>
              <a:rPr lang="fa-IR" sz="2800" b="1" dirty="0">
                <a:cs typeface="Zar" pitchFamily="2" charset="-78"/>
              </a:rPr>
              <a:t>پانكراتيت حاد</a:t>
            </a:r>
          </a:p>
          <a:p>
            <a:pPr algn="r" rtl="1"/>
            <a:r>
              <a:rPr lang="fa-IR" sz="2800" b="1" dirty="0">
                <a:cs typeface="Zar" pitchFamily="2" charset="-78"/>
              </a:rPr>
              <a:t>خونریزی  فعال گوارشی</a:t>
            </a:r>
          </a:p>
          <a:p>
            <a:pPr algn="r" rtl="1"/>
            <a:r>
              <a:rPr lang="fa-IR" sz="2800" b="1" dirty="0">
                <a:cs typeface="Zar" pitchFamily="2" charset="-78"/>
              </a:rPr>
              <a:t>میزان باقیمانده بیشتر از 500سی سی عرض 6 ساعت</a:t>
            </a:r>
          </a:p>
          <a:p>
            <a:pPr algn="r" rtl="1"/>
            <a:r>
              <a:rPr lang="fa-IR" sz="2800" b="1" dirty="0">
                <a:cs typeface="Zar" pitchFamily="2" charset="-78"/>
              </a:rPr>
              <a:t>در موارد فوق لازم است عرض 3تا7 روز تغذیه وریدی شروع شود.</a:t>
            </a:r>
          </a:p>
          <a:p>
            <a:pPr marL="0" indent="0" algn="r" rtl="1" eaLnBrk="1" hangingPunct="1">
              <a:buNone/>
            </a:pPr>
            <a:endParaRPr lang="en-US" dirty="0" smtClean="0">
              <a:solidFill>
                <a:schemeClr val="bg1"/>
              </a:solidFill>
              <a:cs typeface="Zar" pitchFamily="2" charset="-78"/>
            </a:endParaRPr>
          </a:p>
          <a:p>
            <a:pPr eaLnBrk="1" hangingPunct="1"/>
            <a:endParaRPr lang="en-US" dirty="0" smtClean="0"/>
          </a:p>
        </p:txBody>
      </p:sp>
    </p:spTree>
    <p:extLst>
      <p:ext uri="{BB962C8B-B14F-4D97-AF65-F5344CB8AC3E}">
        <p14:creationId xmlns:p14="http://schemas.microsoft.com/office/powerpoint/2010/main" val="36269502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54" name="Content Placeholder 2"/>
          <p:cNvSpPr>
            <a:spLocks noGrp="1"/>
          </p:cNvSpPr>
          <p:nvPr>
            <p:ph idx="4294967295"/>
          </p:nvPr>
        </p:nvSpPr>
        <p:spPr>
          <a:xfrm>
            <a:off x="611560" y="1263650"/>
            <a:ext cx="8064896" cy="4181574"/>
          </a:xfrm>
        </p:spPr>
        <p:txBody>
          <a:bodyPr/>
          <a:lstStyle/>
          <a:p>
            <a:pPr algn="r" rtl="1" eaLnBrk="1" hangingPunct="1">
              <a:buFont typeface="Wingdings 2" pitchFamily="18" charset="2"/>
              <a:buNone/>
            </a:pPr>
            <a:r>
              <a:rPr lang="fa-IR" sz="3200" b="1" dirty="0" smtClean="0">
                <a:cs typeface="Zar" pitchFamily="2" charset="-78"/>
              </a:rPr>
              <a:t>انواع محصولات:</a:t>
            </a:r>
          </a:p>
          <a:p>
            <a:pPr algn="r" rtl="1" eaLnBrk="1" hangingPunct="1">
              <a:buFont typeface="Wingdings 2" pitchFamily="18" charset="2"/>
              <a:buNone/>
            </a:pPr>
            <a:endParaRPr lang="en-US" sz="3200" dirty="0" smtClean="0">
              <a:cs typeface="Zar" pitchFamily="2" charset="-78"/>
            </a:endParaRPr>
          </a:p>
          <a:p>
            <a:pPr algn="r" rtl="1" eaLnBrk="1" hangingPunct="1">
              <a:buFont typeface="Wingdings 2" pitchFamily="18" charset="2"/>
              <a:buNone/>
            </a:pPr>
            <a:r>
              <a:rPr lang="fa-IR" sz="3200" b="1" dirty="0" smtClean="0">
                <a:cs typeface="Zar" pitchFamily="2" charset="-78"/>
              </a:rPr>
              <a:t>گاواژ مخلوط شده </a:t>
            </a:r>
            <a:r>
              <a:rPr lang="en-US" sz="3200" b="1" dirty="0" err="1" smtClean="0">
                <a:cs typeface="Zar" pitchFamily="2" charset="-78"/>
              </a:rPr>
              <a:t>blenderized</a:t>
            </a:r>
            <a:r>
              <a:rPr lang="fa-IR" sz="3200" b="1" dirty="0" smtClean="0">
                <a:cs typeface="Zar" pitchFamily="2" charset="-78"/>
              </a:rPr>
              <a:t> سنتی</a:t>
            </a:r>
            <a:endParaRPr lang="en-US" sz="3200" b="1" dirty="0" smtClean="0">
              <a:cs typeface="Zar" pitchFamily="2" charset="-78"/>
            </a:endParaRPr>
          </a:p>
          <a:p>
            <a:pPr algn="r" rtl="1" eaLnBrk="1" hangingPunct="1">
              <a:buFont typeface="Wingdings 2" pitchFamily="18" charset="2"/>
              <a:buNone/>
            </a:pPr>
            <a:r>
              <a:rPr lang="fa-IR" sz="3200" b="1" dirty="0" smtClean="0">
                <a:cs typeface="Zar" pitchFamily="2" charset="-78"/>
              </a:rPr>
              <a:t>محلول هاي آماده تجاري</a:t>
            </a:r>
            <a:endParaRPr lang="en-US" sz="3200" b="1" dirty="0" smtClean="0">
              <a:cs typeface="Zar" pitchFamily="2" charset="-78"/>
            </a:endParaRPr>
          </a:p>
          <a:p>
            <a:pPr algn="r" rtl="1" eaLnBrk="1" hangingPunct="1">
              <a:buFont typeface="Wingdings 2" pitchFamily="18" charset="2"/>
              <a:buNone/>
            </a:pPr>
            <a:r>
              <a:rPr lang="fa-IR" sz="3200" b="1" dirty="0" smtClean="0">
                <a:cs typeface="Zar" pitchFamily="2" charset="-78"/>
              </a:rPr>
              <a:t>مكمل هاي آماده تجاري</a:t>
            </a:r>
            <a:endParaRPr lang="en-US" sz="3200" b="1" dirty="0" smtClean="0">
              <a:cs typeface="Zar" pitchFamily="2" charset="-78"/>
            </a:endParaRPr>
          </a:p>
          <a:p>
            <a:pPr algn="r" rtl="1" eaLnBrk="1" hangingPunct="1">
              <a:buFont typeface="Wingdings 2" pitchFamily="18" charset="2"/>
              <a:buNone/>
            </a:pPr>
            <a:r>
              <a:rPr lang="fa-IR" b="1" dirty="0" smtClean="0">
                <a:cs typeface="Zar" pitchFamily="2" charset="-78"/>
              </a:rPr>
              <a:t> </a:t>
            </a:r>
            <a:endParaRPr lang="en-US" dirty="0" smtClean="0">
              <a:cs typeface="Zar" pitchFamily="2" charset="-78"/>
            </a:endParaRPr>
          </a:p>
          <a:p>
            <a:pPr algn="r" rtl="1" eaLnBrk="1" hangingPunct="1">
              <a:buFont typeface="Wingdings 2" pitchFamily="18" charset="2"/>
              <a:buNone/>
            </a:pPr>
            <a:endParaRPr lang="en-US" dirty="0" smtClean="0">
              <a:solidFill>
                <a:schemeClr val="bg1"/>
              </a:solidFill>
              <a:cs typeface="Zar" pitchFamily="2" charset="-78"/>
            </a:endParaRPr>
          </a:p>
        </p:txBody>
      </p:sp>
    </p:spTree>
    <p:extLst>
      <p:ext uri="{BB962C8B-B14F-4D97-AF65-F5344CB8AC3E}">
        <p14:creationId xmlns:p14="http://schemas.microsoft.com/office/powerpoint/2010/main" val="35391103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r"/>
            <a:r>
              <a:rPr lang="fa-IR" sz="4400" b="1" smtClean="0">
                <a:solidFill>
                  <a:srgbClr val="002060"/>
                </a:solidFill>
                <a:latin typeface="Tahoma" pitchFamily="34" charset="0"/>
                <a:cs typeface="B Nazanin" pitchFamily="2" charset="-78"/>
              </a:rPr>
              <a:t>حمایت تغذیه ای چیست؟</a:t>
            </a:r>
            <a:endParaRPr lang="en-US" sz="4400" b="1" smtClean="0">
              <a:solidFill>
                <a:srgbClr val="002060"/>
              </a:solidFill>
              <a:cs typeface="B Nazanin" pitchFamily="2" charset="-78"/>
            </a:endParaRPr>
          </a:p>
        </p:txBody>
      </p:sp>
      <p:sp>
        <p:nvSpPr>
          <p:cNvPr id="3" name="Content Placeholder 2"/>
          <p:cNvSpPr>
            <a:spLocks noGrp="1"/>
          </p:cNvSpPr>
          <p:nvPr>
            <p:ph idx="1"/>
          </p:nvPr>
        </p:nvSpPr>
        <p:spPr/>
        <p:txBody>
          <a:bodyPr>
            <a:normAutofit/>
          </a:bodyPr>
          <a:lstStyle/>
          <a:p>
            <a:pPr algn="r" rtl="1">
              <a:defRPr/>
            </a:pPr>
            <a:r>
              <a:rPr lang="fa-IR" sz="2800" dirty="0" smtClean="0">
                <a:latin typeface="Century Gothic" pitchFamily="34" charset="0"/>
                <a:cs typeface="B Zar" pitchFamily="2" charset="-78"/>
              </a:rPr>
              <a:t>عرضه مواد مغذی فرموله شده از راه روده ای یا وریدی به بیمار </a:t>
            </a:r>
            <a:endParaRPr lang="en-US" sz="2800" dirty="0" smtClean="0">
              <a:latin typeface="Century Gothic" pitchFamily="34" charset="0"/>
              <a:cs typeface="B Zar" pitchFamily="2" charset="-78"/>
            </a:endParaRPr>
          </a:p>
          <a:p>
            <a:pPr algn="r" rtl="1">
              <a:defRPr/>
            </a:pPr>
            <a:endParaRPr lang="fa-IR" sz="2800" dirty="0">
              <a:latin typeface="Century Gothic" pitchFamily="34" charset="0"/>
              <a:cs typeface="B Zar" pitchFamily="2" charset="-78"/>
            </a:endParaRPr>
          </a:p>
          <a:p>
            <a:pPr marL="0" indent="0" algn="ctr" rtl="1">
              <a:buNone/>
              <a:defRPr/>
            </a:pPr>
            <a:r>
              <a:rPr lang="fa-IR" sz="2800" dirty="0" smtClean="0">
                <a:latin typeface="Century Gothic" pitchFamily="34" charset="0"/>
                <a:cs typeface="B Zar" pitchFamily="2" charset="-78"/>
              </a:rPr>
              <a:t>به منظور، </a:t>
            </a:r>
          </a:p>
          <a:p>
            <a:pPr marL="0" indent="0" algn="ctr" rtl="1">
              <a:buNone/>
              <a:defRPr/>
            </a:pPr>
            <a:endParaRPr lang="en-US" sz="2800" dirty="0" smtClean="0">
              <a:latin typeface="Century Gothic" pitchFamily="34" charset="0"/>
              <a:cs typeface="B Zar" pitchFamily="2" charset="-78"/>
            </a:endParaRPr>
          </a:p>
          <a:p>
            <a:pPr algn="r" rtl="1">
              <a:buFont typeface="+mj-lt"/>
              <a:buNone/>
              <a:defRPr/>
            </a:pPr>
            <a:r>
              <a:rPr lang="fa-IR" sz="2800" dirty="0" smtClean="0">
                <a:latin typeface="Century Gothic" pitchFamily="34" charset="0"/>
                <a:cs typeface="B Zar" pitchFamily="2" charset="-78"/>
              </a:rPr>
              <a:t>1- حفظ یا نگهداری شرایط مطلوب تغذیه ای</a:t>
            </a:r>
          </a:p>
          <a:p>
            <a:pPr marL="65087" indent="0" algn="r" rtl="1">
              <a:buNone/>
              <a:defRPr/>
            </a:pPr>
            <a:r>
              <a:rPr lang="fa-IR" sz="2800" dirty="0">
                <a:latin typeface="Century Gothic" pitchFamily="34" charset="0"/>
                <a:cs typeface="B Zar" pitchFamily="2" charset="-78"/>
              </a:rPr>
              <a:t>2</a:t>
            </a:r>
            <a:r>
              <a:rPr lang="fa-IR" sz="2800" dirty="0" smtClean="0">
                <a:latin typeface="Century Gothic" pitchFamily="34" charset="0"/>
                <a:cs typeface="B Zar" pitchFamily="2" charset="-78"/>
              </a:rPr>
              <a:t>- وارد کردن مواد مغذی به دستگاه گوارش از طریق لوله یا کاتتر، زمانی که بیمار قادر به دریافت مواد غذایی از طریق دهان نیست.</a:t>
            </a:r>
            <a:endParaRPr lang="en-US" sz="2800" dirty="0" smtClean="0">
              <a:latin typeface="Century Gothic" pitchFamily="34" charset="0"/>
              <a:cs typeface="B Zar" pitchFamily="2" charset="-78"/>
            </a:endParaRPr>
          </a:p>
          <a:p>
            <a:pPr algn="r">
              <a:defRPr/>
            </a:pPr>
            <a:endParaRPr lang="en-US" sz="2800" dirty="0">
              <a:cs typeface="B Zar" pitchFamily="2" charset="-78"/>
            </a:endParaRPr>
          </a:p>
        </p:txBody>
      </p:sp>
    </p:spTree>
    <p:extLst>
      <p:ext uri="{BB962C8B-B14F-4D97-AF65-F5344CB8AC3E}">
        <p14:creationId xmlns:p14="http://schemas.microsoft.com/office/powerpoint/2010/main" val="3859493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fa-IR" sz="4400" b="1" dirty="0" smtClean="0">
                <a:solidFill>
                  <a:schemeClr val="tx1"/>
                </a:solidFill>
                <a:cs typeface="Zar" pitchFamily="2" charset="-78"/>
              </a:rPr>
              <a:t>جدول گروه‌‌هاي غذايي:</a:t>
            </a:r>
            <a:endParaRPr lang="en-US" b="1" dirty="0">
              <a:solidFill>
                <a:schemeClr val="tx1"/>
              </a:solidFill>
            </a:endParaRPr>
          </a:p>
        </p:txBody>
      </p:sp>
      <p:graphicFrame>
        <p:nvGraphicFramePr>
          <p:cNvPr id="15431" name="Group 71"/>
          <p:cNvGraphicFramePr>
            <a:graphicFrameLocks noGrp="1"/>
          </p:cNvGraphicFramePr>
          <p:nvPr>
            <p:extLst>
              <p:ext uri="{D42A27DB-BD31-4B8C-83A1-F6EECF244321}">
                <p14:modId xmlns:p14="http://schemas.microsoft.com/office/powerpoint/2010/main" val="836745432"/>
              </p:ext>
            </p:extLst>
          </p:nvPr>
        </p:nvGraphicFramePr>
        <p:xfrm>
          <a:off x="250825" y="1600200"/>
          <a:ext cx="8435975" cy="5316541"/>
        </p:xfrm>
        <a:graphic>
          <a:graphicData uri="http://schemas.openxmlformats.org/drawingml/2006/table">
            <a:tbl>
              <a:tblPr/>
              <a:tblGrid>
                <a:gridCol w="1512888"/>
                <a:gridCol w="1512887"/>
                <a:gridCol w="1295400"/>
                <a:gridCol w="1371600"/>
                <a:gridCol w="1371600"/>
                <a:gridCol w="1371600"/>
              </a:tblGrid>
              <a:tr h="604838">
                <a:tc>
                  <a:txBody>
                    <a:bodyPr/>
                    <a:lstStyle/>
                    <a:p>
                      <a:pPr marL="136525" marR="0" lvl="0" indent="0" algn="ctr"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US" sz="2400" b="0" i="0" u="none" strike="noStrike" cap="none" normalizeH="0" baseline="0" dirty="0" smtClean="0">
                        <a:ln>
                          <a:noFill/>
                        </a:ln>
                        <a:solidFill>
                          <a:schemeClr val="tx1"/>
                        </a:solidFill>
                        <a:effectLst/>
                        <a:latin typeface="Book Antiqua"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Times New Roman" pitchFamily="18" charset="0"/>
                          <a:ea typeface="Times New Roman" pitchFamily="18" charset="0"/>
                          <a:cs typeface="Zar" pitchFamily="2" charset="-78"/>
                        </a:rPr>
                        <a:t>EXCHANGE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ea typeface="Times New Roman" pitchFamily="18" charset="0"/>
                          <a:cs typeface="Zar" pitchFamily="2" charset="-78"/>
                        </a:rPr>
                        <a:t>CHO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Times New Roman" pitchFamily="18" charset="0"/>
                          <a:ea typeface="Times New Roman" pitchFamily="18" charset="0"/>
                          <a:cs typeface="Zar" pitchFamily="2" charset="-78"/>
                        </a:rPr>
                        <a:t>PRO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Times New Roman" pitchFamily="18" charset="0"/>
                          <a:ea typeface="Times New Roman" pitchFamily="18" charset="0"/>
                          <a:cs typeface="Zar" pitchFamily="2" charset="-78"/>
                        </a:rPr>
                        <a:t>FAT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Times New Roman" pitchFamily="18" charset="0"/>
                          <a:ea typeface="Times New Roman" pitchFamily="18" charset="0"/>
                          <a:cs typeface="Zar" pitchFamily="2" charset="-78"/>
                        </a:rPr>
                        <a:t>CALORY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92138">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MILK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(1 لیوان)1</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12</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8</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5</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120</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587375">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VEGETABLE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(100 گرم)1</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5</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2</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25</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588963">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FRUIT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(100 گرم)1</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15</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2</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70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588963">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BREAD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(30 گرم)1</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15</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3</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90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588963">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MEAT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(30 گرم)1</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7</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4</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65</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587375">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FAT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1(1 ق م)</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5</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45</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588963">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SUGAR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 ق م)1</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5</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0</a:t>
                      </a:r>
                      <a:endParaRPr kumimoji="0" lang="en-US" sz="2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20</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588963">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14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جمع</a:t>
                      </a:r>
                      <a:endParaRPr kumimoji="0" lang="en-US" sz="14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52</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22</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14</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136525" marR="0" lvl="0" indent="0" algn="ctr" defTabSz="914400" rtl="0" eaLnBrk="1" fontAlgn="base" latinLnBrk="0" hangingPunct="1">
                        <a:lnSpc>
                          <a:spcPct val="100000"/>
                        </a:lnSpc>
                        <a:spcBef>
                          <a:spcPct val="0"/>
                        </a:spcBef>
                        <a:spcAft>
                          <a:spcPct val="0"/>
                        </a:spcAft>
                        <a:buClrTx/>
                        <a:buSzTx/>
                        <a:buFontTx/>
                        <a:buNone/>
                        <a:tabLst/>
                      </a:pPr>
                      <a:r>
                        <a:rPr kumimoji="0" lang="fa-IR"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435</a:t>
                      </a:r>
                      <a:endParaRPr kumimoji="0" lang="en-US" sz="2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130558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a:cs typeface="B Zar" pitchFamily="2" charset="-78"/>
              </a:rPr>
              <a:t>تعیین انرژی موردنیاز </a:t>
            </a:r>
            <a:endParaRPr lang="en-US" b="1" dirty="0">
              <a:cs typeface="B Zar" pitchFamily="2" charset="-78"/>
            </a:endParaRPr>
          </a:p>
        </p:txBody>
      </p:sp>
      <p:sp>
        <p:nvSpPr>
          <p:cNvPr id="4" name="Content Placeholder 3"/>
          <p:cNvSpPr>
            <a:spLocks noGrp="1"/>
          </p:cNvSpPr>
          <p:nvPr>
            <p:ph idx="1"/>
          </p:nvPr>
        </p:nvSpPr>
        <p:spPr/>
        <p:txBody>
          <a:bodyPr/>
          <a:lstStyle/>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بهترین روش کالریمتری غیر مستقیم ( معمولاامکان پذیر نیست)</a:t>
            </a:r>
          </a:p>
          <a:p>
            <a:pPr marL="365760" lvl="0" indent="-256032" algn="r" rtl="1">
              <a:spcBef>
                <a:spcPts val="400"/>
              </a:spcBef>
              <a:buClr>
                <a:srgbClr val="2DA2BF"/>
              </a:buClr>
              <a:buSzPct val="68000"/>
              <a:buFont typeface="Wingdings 3"/>
              <a:buChar char=""/>
            </a:pPr>
            <a:endParaRPr lang="fa-IR" sz="2700" dirty="0">
              <a:solidFill>
                <a:prstClr val="black"/>
              </a:solidFill>
              <a:latin typeface="Lucida Sans Unicode"/>
              <a:cs typeface="B Koodak" pitchFamily="2" charset="-78"/>
            </a:endParaRPr>
          </a:p>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استفاده از فرمولهای پیش بینی کننده:</a:t>
            </a:r>
          </a:p>
          <a:p>
            <a:pPr marL="365760" lvl="0" indent="-256032" algn="r" rtl="1">
              <a:spcBef>
                <a:spcPts val="400"/>
              </a:spcBef>
              <a:buClr>
                <a:srgbClr val="2DA2BF"/>
              </a:buClr>
              <a:buSzPct val="68000"/>
              <a:buNone/>
            </a:pPr>
            <a:r>
              <a:rPr lang="fa-IR" sz="2700" dirty="0">
                <a:solidFill>
                  <a:srgbClr val="C00000"/>
                </a:solidFill>
                <a:latin typeface="Lucida Sans Unicode"/>
                <a:cs typeface="B Koodak" pitchFamily="2" charset="-78"/>
              </a:rPr>
              <a:t>25-30 کیلوکالری به ازاء کیلوگرم در روز </a:t>
            </a:r>
          </a:p>
          <a:p>
            <a:pPr marL="365760" lvl="0" indent="-256032" algn="r" rtl="1">
              <a:spcBef>
                <a:spcPts val="400"/>
              </a:spcBef>
              <a:buClr>
                <a:srgbClr val="2DA2BF"/>
              </a:buClr>
              <a:buSzPct val="68000"/>
              <a:buNone/>
            </a:pPr>
            <a:r>
              <a:rPr lang="fa-IR" dirty="0">
                <a:solidFill>
                  <a:prstClr val="black"/>
                </a:solidFill>
                <a:latin typeface="Lucida Sans Unicode"/>
                <a:cs typeface="B Koodak" pitchFamily="2" charset="-78"/>
              </a:rPr>
              <a:t>فرمولها در افرادچاق و دچار کمبود وزن دقت کمتری دارند.</a:t>
            </a:r>
          </a:p>
          <a:p>
            <a:pPr marL="365760" lvl="0" indent="-256032" algn="r" rtl="1">
              <a:spcBef>
                <a:spcPts val="400"/>
              </a:spcBef>
              <a:buClr>
                <a:srgbClr val="2DA2BF"/>
              </a:buClr>
              <a:buSzPct val="68000"/>
              <a:buNone/>
            </a:pPr>
            <a:endParaRPr lang="fa-IR" sz="2000" dirty="0">
              <a:solidFill>
                <a:prstClr val="black"/>
              </a:solidFill>
              <a:latin typeface="Lucida Sans Unicode"/>
              <a:cs typeface="B Koodak" pitchFamily="2" charset="-78"/>
            </a:endParaRPr>
          </a:p>
          <a:p>
            <a:pPr marL="365760" lvl="0" indent="-256032" algn="r" rtl="1">
              <a:spcBef>
                <a:spcPts val="400"/>
              </a:spcBef>
              <a:buClr>
                <a:srgbClr val="2DA2BF"/>
              </a:buClr>
              <a:buSzPct val="68000"/>
              <a:buNone/>
            </a:pPr>
            <a:endParaRPr lang="fa-IR" sz="2000" dirty="0">
              <a:solidFill>
                <a:prstClr val="black"/>
              </a:solidFill>
              <a:latin typeface="Lucida Sans Unicode"/>
              <a:cs typeface="B Koodak" pitchFamily="2" charset="-78"/>
            </a:endParaRPr>
          </a:p>
          <a:p>
            <a:pPr marL="365760" lvl="0" indent="-256032" algn="r" rtl="1">
              <a:spcBef>
                <a:spcPts val="400"/>
              </a:spcBef>
              <a:buClr>
                <a:srgbClr val="2DA2BF"/>
              </a:buClr>
              <a:buSzPct val="68000"/>
              <a:buBlip>
                <a:blip r:embed="rId2"/>
              </a:buBlip>
            </a:pPr>
            <a:r>
              <a:rPr lang="fa-IR" sz="2700" dirty="0">
                <a:solidFill>
                  <a:prstClr val="black"/>
                </a:solidFill>
                <a:latin typeface="Lucida Sans Unicode"/>
                <a:cs typeface="B Koodak" pitchFamily="2" charset="-78"/>
              </a:rPr>
              <a:t>انرژی محاسبه شده (به هرروش) باید درعرض یک هفته ازبستری مجدد ارزیابی شودواقدامات جهت تامین انرژی انجام شود.</a:t>
            </a:r>
          </a:p>
          <a:p>
            <a:endParaRPr lang="en-US" dirty="0"/>
          </a:p>
        </p:txBody>
      </p:sp>
    </p:spTree>
    <p:extLst>
      <p:ext uri="{BB962C8B-B14F-4D97-AF65-F5344CB8AC3E}">
        <p14:creationId xmlns:p14="http://schemas.microsoft.com/office/powerpoint/2010/main" val="2243291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cs typeface="B Koodak" pitchFamily="2" charset="-78"/>
              </a:rPr>
              <a:t>وزن</a:t>
            </a:r>
            <a:r>
              <a:rPr lang="fa-IR" dirty="0"/>
              <a:t> </a:t>
            </a:r>
            <a:endParaRPr lang="en-U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348880"/>
            <a:ext cx="8229600" cy="252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6486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cs typeface="B Koodak" pitchFamily="2" charset="-78"/>
              </a:rPr>
              <a:t>وزن نامشخص؟</a:t>
            </a:r>
            <a:endParaRPr lang="en-US"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276872"/>
            <a:ext cx="8229600" cy="297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028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Zar" pitchFamily="2" charset="-78"/>
              </a:rPr>
              <a:t>تعیین پروتیین</a:t>
            </a:r>
            <a:endParaRPr lang="en-US" b="1" dirty="0">
              <a:cs typeface="B Zar" pitchFamily="2" charset="-78"/>
            </a:endParaRPr>
          </a:p>
        </p:txBody>
      </p:sp>
      <p:sp>
        <p:nvSpPr>
          <p:cNvPr id="3" name="Content Placeholder 2"/>
          <p:cNvSpPr>
            <a:spLocks noGrp="1"/>
          </p:cNvSpPr>
          <p:nvPr>
            <p:ph idx="1"/>
          </p:nvPr>
        </p:nvSpPr>
        <p:spPr/>
        <p:txBody>
          <a:bodyPr/>
          <a:lstStyle/>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پروتیین مهمترین درشت مغذی در بهبود زخم .ارتقا وضعیت ایمنی وحفظ توده عضلانی در طول مدت بستری است .</a:t>
            </a:r>
          </a:p>
          <a:p>
            <a:pPr marL="365760" lvl="0" indent="-256032" algn="r" rtl="1">
              <a:spcBef>
                <a:spcPts val="400"/>
              </a:spcBef>
              <a:buClr>
                <a:srgbClr val="2DA2BF"/>
              </a:buClr>
              <a:buSzPct val="68000"/>
              <a:buFont typeface="Wingdings 3"/>
              <a:buChar char=""/>
            </a:pPr>
            <a:endParaRPr lang="fa-IR" sz="2700" dirty="0">
              <a:solidFill>
                <a:prstClr val="black"/>
              </a:solidFill>
              <a:latin typeface="Lucida Sans Unicode"/>
              <a:cs typeface="B Koodak" pitchFamily="2" charset="-78"/>
            </a:endParaRPr>
          </a:p>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میزان پروتیین1/2- 2 گرم به ازا کیلوگرم وزن بدن در روز.</a:t>
            </a:r>
          </a:p>
          <a:p>
            <a:pPr marL="365760" lvl="0" indent="-256032" algn="r" rtl="1">
              <a:spcBef>
                <a:spcPts val="400"/>
              </a:spcBef>
              <a:buClr>
                <a:srgbClr val="2DA2BF"/>
              </a:buClr>
              <a:buSzPct val="68000"/>
              <a:buFont typeface="Wingdings 3"/>
              <a:buChar char=""/>
            </a:pPr>
            <a:endParaRPr lang="fa-IR" sz="2700" dirty="0">
              <a:solidFill>
                <a:prstClr val="black"/>
              </a:solidFill>
              <a:latin typeface="Lucida Sans Unicode"/>
              <a:cs typeface="B Koodak" pitchFamily="2" charset="-78"/>
            </a:endParaRPr>
          </a:p>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ممکن است تجویز مکمل پروتیین برای بیماران لازم باشد.</a:t>
            </a:r>
          </a:p>
          <a:p>
            <a:endParaRPr lang="en-US" dirty="0"/>
          </a:p>
        </p:txBody>
      </p:sp>
    </p:spTree>
    <p:extLst>
      <p:ext uri="{BB962C8B-B14F-4D97-AF65-F5344CB8AC3E}">
        <p14:creationId xmlns:p14="http://schemas.microsoft.com/office/powerpoint/2010/main" val="58963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813"/>
            <a:ext cx="8229600" cy="5522912"/>
          </a:xfrm>
        </p:spPr>
        <p:txBody>
          <a:bodyPr/>
          <a:lstStyle/>
          <a:p>
            <a:pPr marL="650875" indent="-514350" algn="r" rtl="1" eaLnBrk="1" hangingPunct="1">
              <a:buFont typeface="Wingdings 2" pitchFamily="18" charset="2"/>
              <a:buNone/>
              <a:defRPr/>
            </a:pPr>
            <a:r>
              <a:rPr lang="fa-IR" sz="3200" b="1" dirty="0" smtClean="0">
                <a:solidFill>
                  <a:srgbClr val="FF0000"/>
                </a:solidFill>
                <a:cs typeface="Zar" pitchFamily="2" charset="-78"/>
              </a:rPr>
              <a:t>عوارض تغذيه انترال:</a:t>
            </a:r>
          </a:p>
          <a:p>
            <a:pPr marL="650875" indent="-514350" algn="r" rtl="1" eaLnBrk="1" hangingPunct="1">
              <a:buFont typeface="Wingdings 2" pitchFamily="18" charset="2"/>
              <a:buNone/>
              <a:defRPr/>
            </a:pPr>
            <a:endParaRPr lang="en-US" sz="3200" dirty="0" smtClean="0">
              <a:solidFill>
                <a:schemeClr val="bg1"/>
              </a:solidFill>
              <a:cs typeface="Zar" pitchFamily="2" charset="-78"/>
            </a:endParaRPr>
          </a:p>
          <a:p>
            <a:pPr marL="650875" indent="-514350" algn="r" rtl="1" eaLnBrk="1" hangingPunct="1">
              <a:buFont typeface="+mj-lt"/>
              <a:buAutoNum type="arabicPeriod"/>
              <a:defRPr/>
            </a:pPr>
            <a:r>
              <a:rPr lang="fa-IR" sz="3200" dirty="0" smtClean="0">
                <a:cs typeface="Zar" pitchFamily="2" charset="-78"/>
              </a:rPr>
              <a:t>تهوع و استفراغ</a:t>
            </a:r>
            <a:endParaRPr lang="en-US" sz="3200" dirty="0" smtClean="0">
              <a:cs typeface="Zar" pitchFamily="2" charset="-78"/>
            </a:endParaRPr>
          </a:p>
          <a:p>
            <a:pPr marL="650875" indent="-514350" algn="r" rtl="1" eaLnBrk="1" hangingPunct="1">
              <a:buFont typeface="+mj-lt"/>
              <a:buAutoNum type="arabicPeriod"/>
              <a:defRPr/>
            </a:pPr>
            <a:r>
              <a:rPr lang="fa-IR" sz="3200" dirty="0" smtClean="0">
                <a:cs typeface="Zar" pitchFamily="2" charset="-78"/>
              </a:rPr>
              <a:t>آسپيراسيون</a:t>
            </a:r>
            <a:endParaRPr lang="en-US" sz="3200" dirty="0" smtClean="0">
              <a:cs typeface="Zar" pitchFamily="2" charset="-78"/>
            </a:endParaRPr>
          </a:p>
          <a:p>
            <a:pPr marL="650875" indent="-514350" algn="r" rtl="1" eaLnBrk="1" hangingPunct="1">
              <a:buFont typeface="+mj-lt"/>
              <a:buAutoNum type="arabicPeriod"/>
              <a:defRPr/>
            </a:pPr>
            <a:r>
              <a:rPr lang="fa-IR" sz="3200" dirty="0" smtClean="0">
                <a:cs typeface="Zar" pitchFamily="2" charset="-78"/>
              </a:rPr>
              <a:t>اسهال</a:t>
            </a:r>
            <a:endParaRPr lang="en-US" sz="3200" dirty="0" smtClean="0">
              <a:cs typeface="Zar" pitchFamily="2" charset="-78"/>
            </a:endParaRPr>
          </a:p>
          <a:p>
            <a:pPr marL="650875" indent="-514350" algn="r" rtl="1" eaLnBrk="1" hangingPunct="1">
              <a:buFont typeface="+mj-lt"/>
              <a:buAutoNum type="arabicPeriod"/>
              <a:defRPr/>
            </a:pPr>
            <a:r>
              <a:rPr lang="fa-IR" sz="3200" dirty="0" smtClean="0">
                <a:cs typeface="Zar" pitchFamily="2" charset="-78"/>
              </a:rPr>
              <a:t>يبوست</a:t>
            </a:r>
            <a:endParaRPr lang="en-US" sz="3200" dirty="0" smtClean="0">
              <a:cs typeface="Zar" pitchFamily="2" charset="-78"/>
            </a:endParaRPr>
          </a:p>
          <a:p>
            <a:pPr marL="650875" indent="-514350" algn="r" rtl="1" eaLnBrk="1" hangingPunct="1">
              <a:buFont typeface="+mj-lt"/>
              <a:buAutoNum type="arabicPeriod"/>
              <a:defRPr/>
            </a:pPr>
            <a:r>
              <a:rPr lang="fa-IR" sz="3200" dirty="0" smtClean="0">
                <a:cs typeface="Zar" pitchFamily="2" charset="-78"/>
              </a:rPr>
              <a:t>افزايش قند خون</a:t>
            </a:r>
            <a:endParaRPr lang="en-US" sz="3200" dirty="0" smtClean="0">
              <a:cs typeface="Zar" pitchFamily="2" charset="-78"/>
            </a:endParaRPr>
          </a:p>
          <a:p>
            <a:pPr rtl="1" eaLnBrk="1" hangingPunct="1">
              <a:defRPr/>
            </a:pPr>
            <a:r>
              <a:rPr lang="fa-IR" dirty="0" smtClean="0"/>
              <a:t> </a:t>
            </a:r>
            <a:endParaRPr lang="en-US" dirty="0" smtClean="0"/>
          </a:p>
          <a:p>
            <a:pPr eaLnBrk="1" hangingPunct="1">
              <a:defRPr/>
            </a:pPr>
            <a:endParaRPr lang="en-US" dirty="0"/>
          </a:p>
        </p:txBody>
      </p:sp>
    </p:spTree>
    <p:extLst>
      <p:ext uri="{BB962C8B-B14F-4D97-AF65-F5344CB8AC3E}">
        <p14:creationId xmlns:p14="http://schemas.microsoft.com/office/powerpoint/2010/main" val="15704850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a:cs typeface="B Zar" pitchFamily="2" charset="-78"/>
              </a:rPr>
              <a:t>خطر بالای تغذیه ای </a:t>
            </a:r>
            <a:endParaRPr lang="en-US" b="1" dirty="0">
              <a:cs typeface="B Zar" pitchFamily="2" charset="-78"/>
            </a:endParaRPr>
          </a:p>
        </p:txBody>
      </p:sp>
      <p:sp>
        <p:nvSpPr>
          <p:cNvPr id="3" name="Content Placeholder 2"/>
          <p:cNvSpPr>
            <a:spLocks noGrp="1"/>
          </p:cNvSpPr>
          <p:nvPr>
            <p:ph idx="1"/>
          </p:nvPr>
        </p:nvSpPr>
        <p:spPr/>
        <p:txBody>
          <a:bodyPr/>
          <a:lstStyle/>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بیمارانی که  </a:t>
            </a:r>
            <a:r>
              <a:rPr lang="en-US" dirty="0">
                <a:solidFill>
                  <a:prstClr val="black"/>
                </a:solidFill>
                <a:latin typeface="Lucida Sans Unicode"/>
                <a:cs typeface="B Koodak" pitchFamily="2" charset="-78"/>
              </a:rPr>
              <a:t>NRS 2002</a:t>
            </a:r>
            <a:r>
              <a:rPr lang="fa-IR" sz="2700" dirty="0">
                <a:solidFill>
                  <a:prstClr val="black"/>
                </a:solidFill>
                <a:latin typeface="Lucida Sans Unicode"/>
                <a:cs typeface="B Koodak" pitchFamily="2" charset="-78"/>
              </a:rPr>
              <a:t>بیشتر از 3 یا سوتغذیه شدید دارند باید (با توجه به علایم سندرم تغذیه مجدد ) عرض 24تا 48 ساعت به انرژی هدف برسند.</a:t>
            </a:r>
          </a:p>
          <a:p>
            <a:pPr marL="365760" lvl="0" indent="-256032" algn="r" rtl="1">
              <a:spcBef>
                <a:spcPts val="400"/>
              </a:spcBef>
              <a:buClr>
                <a:srgbClr val="2DA2BF"/>
              </a:buClr>
              <a:buSzPct val="68000"/>
              <a:buFont typeface="Wingdings 3"/>
              <a:buChar char=""/>
            </a:pPr>
            <a:endParaRPr lang="fa-IR" sz="2700" dirty="0">
              <a:solidFill>
                <a:prstClr val="black"/>
              </a:solidFill>
              <a:latin typeface="Lucida Sans Unicode"/>
              <a:cs typeface="B Koodak" pitchFamily="2" charset="-78"/>
            </a:endParaRPr>
          </a:p>
          <a:p>
            <a:pPr marL="365760" lvl="0" indent="-256032" algn="r" rtl="1">
              <a:spcBef>
                <a:spcPts val="400"/>
              </a:spcBef>
              <a:buClr>
                <a:srgbClr val="2DA2BF"/>
              </a:buClr>
              <a:buSzPct val="68000"/>
              <a:buFont typeface="Wingdings 3"/>
              <a:buChar char=""/>
            </a:pPr>
            <a:endParaRPr lang="fa-IR" sz="2700" dirty="0">
              <a:solidFill>
                <a:prstClr val="black"/>
              </a:solidFill>
              <a:latin typeface="Lucida Sans Unicode"/>
              <a:cs typeface="B Koodak" pitchFamily="2" charset="-78"/>
            </a:endParaRPr>
          </a:p>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میزان دریافت پروتیین باید درمحدوده 1/2 تا 2 گرم به ازا کیلوگرم وزن واقعی باشد.</a:t>
            </a:r>
          </a:p>
          <a:p>
            <a:pPr marL="365760" lvl="0" indent="-256032" algn="r" rtl="1">
              <a:spcBef>
                <a:spcPts val="400"/>
              </a:spcBef>
              <a:buClr>
                <a:srgbClr val="2DA2BF"/>
              </a:buClr>
              <a:buSzPct val="68000"/>
              <a:buFont typeface="Wingdings 3"/>
              <a:buChar char=""/>
            </a:pPr>
            <a:endParaRPr lang="fa-IR" sz="2700" dirty="0">
              <a:solidFill>
                <a:prstClr val="black"/>
              </a:solidFill>
              <a:latin typeface="Lucida Sans Unicode"/>
              <a:cs typeface="B Koodak" pitchFamily="2" charset="-78"/>
            </a:endParaRPr>
          </a:p>
          <a:p>
            <a:pPr marL="365760" lvl="0" indent="-256032" algn="r" rtl="1">
              <a:spcBef>
                <a:spcPts val="400"/>
              </a:spcBef>
              <a:buClr>
                <a:srgbClr val="2DA2BF"/>
              </a:buClr>
              <a:buSzPct val="68000"/>
              <a:buFont typeface="Wingdings 3"/>
              <a:buChar char=""/>
            </a:pPr>
            <a:r>
              <a:rPr lang="fa-IR" sz="2700" dirty="0">
                <a:solidFill>
                  <a:prstClr val="black"/>
                </a:solidFill>
                <a:latin typeface="Lucida Sans Unicode"/>
                <a:cs typeface="B Koodak" pitchFamily="2" charset="-78"/>
              </a:rPr>
              <a:t>درمواردسوختگی و سوتغذیه میزان پروتیین ازاین حدهم بیشتر باشد.</a:t>
            </a:r>
            <a:endParaRPr lang="en-US" sz="2700" dirty="0">
              <a:solidFill>
                <a:prstClr val="black"/>
              </a:solidFill>
              <a:latin typeface="Lucida Sans Unicode"/>
              <a:cs typeface="B Koodak" pitchFamily="2" charset="-78"/>
            </a:endParaRPr>
          </a:p>
          <a:p>
            <a:endParaRPr lang="en-US" dirty="0"/>
          </a:p>
        </p:txBody>
      </p:sp>
    </p:spTree>
    <p:extLst>
      <p:ext uri="{BB962C8B-B14F-4D97-AF65-F5344CB8AC3E}">
        <p14:creationId xmlns:p14="http://schemas.microsoft.com/office/powerpoint/2010/main" val="376147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Subtitle 2"/>
          <p:cNvSpPr>
            <a:spLocks noGrp="1"/>
          </p:cNvSpPr>
          <p:nvPr>
            <p:ph type="subTitle" idx="4294967295"/>
          </p:nvPr>
        </p:nvSpPr>
        <p:spPr>
          <a:xfrm>
            <a:off x="827584" y="980728"/>
            <a:ext cx="7984976" cy="5472608"/>
          </a:xfrm>
        </p:spPr>
        <p:txBody>
          <a:bodyPr>
            <a:normAutofit/>
          </a:bodyPr>
          <a:lstStyle/>
          <a:p>
            <a:pPr algn="r" rtl="1" eaLnBrk="1" hangingPunct="1">
              <a:lnSpc>
                <a:spcPct val="150000"/>
              </a:lnSpc>
            </a:pPr>
            <a:r>
              <a:rPr lang="fa-IR" sz="3200" b="1" dirty="0" smtClean="0">
                <a:solidFill>
                  <a:schemeClr val="tx1"/>
                </a:solidFill>
                <a:cs typeface="Zar" pitchFamily="2" charset="-78"/>
              </a:rPr>
              <a:t>كنترل باقي مانده معده اهميت دارد.</a:t>
            </a:r>
            <a:endParaRPr lang="en-US" sz="3200" b="1" dirty="0" smtClean="0">
              <a:solidFill>
                <a:schemeClr val="tx1"/>
              </a:solidFill>
              <a:cs typeface="Zar" pitchFamily="2" charset="-78"/>
            </a:endParaRPr>
          </a:p>
          <a:p>
            <a:pPr algn="r" rtl="1" eaLnBrk="1" hangingPunct="1">
              <a:lnSpc>
                <a:spcPct val="150000"/>
              </a:lnSpc>
            </a:pPr>
            <a:r>
              <a:rPr lang="fa-IR" sz="3200" b="1" dirty="0" smtClean="0">
                <a:solidFill>
                  <a:schemeClr val="tx1"/>
                </a:solidFill>
                <a:cs typeface="Zar" pitchFamily="2" charset="-78"/>
              </a:rPr>
              <a:t>تأمين انرژي اولين اولويت است.</a:t>
            </a:r>
            <a:endParaRPr lang="en-US" sz="3200" b="1" dirty="0" smtClean="0">
              <a:solidFill>
                <a:schemeClr val="tx1"/>
              </a:solidFill>
              <a:cs typeface="Zar" pitchFamily="2" charset="-78"/>
            </a:endParaRPr>
          </a:p>
          <a:p>
            <a:pPr algn="r" rtl="1" eaLnBrk="1" hangingPunct="1">
              <a:lnSpc>
                <a:spcPct val="150000"/>
              </a:lnSpc>
            </a:pPr>
            <a:r>
              <a:rPr lang="fa-IR" sz="3200" b="1" dirty="0" smtClean="0">
                <a:solidFill>
                  <a:schemeClr val="tx1"/>
                </a:solidFill>
                <a:cs typeface="Zar" pitchFamily="2" charset="-78"/>
              </a:rPr>
              <a:t>در استرس متابوليك بيشترين كاهش وزن از بافت عضلاني است.</a:t>
            </a:r>
            <a:endParaRPr lang="en-US" sz="3200" b="1" dirty="0" smtClean="0">
              <a:solidFill>
                <a:schemeClr val="tx1"/>
              </a:solidFill>
              <a:cs typeface="Zar" pitchFamily="2" charset="-78"/>
            </a:endParaRPr>
          </a:p>
          <a:p>
            <a:pPr algn="r" rtl="1" eaLnBrk="1" hangingPunct="1">
              <a:lnSpc>
                <a:spcPct val="150000"/>
              </a:lnSpc>
            </a:pPr>
            <a:r>
              <a:rPr lang="fa-IR" sz="3200" b="1" dirty="0" smtClean="0">
                <a:solidFill>
                  <a:schemeClr val="tx1"/>
                </a:solidFill>
                <a:cs typeface="Zar" pitchFamily="2" charset="-78"/>
              </a:rPr>
              <a:t>امكان افزايش وزن كم است.</a:t>
            </a:r>
            <a:endParaRPr lang="en-US" sz="3200" b="1" dirty="0" smtClean="0">
              <a:solidFill>
                <a:schemeClr val="tx1"/>
              </a:solidFill>
              <a:cs typeface="Zar" pitchFamily="2" charset="-78"/>
            </a:endParaRPr>
          </a:p>
          <a:p>
            <a:pPr algn="r" rtl="1" eaLnBrk="1" hangingPunct="1">
              <a:lnSpc>
                <a:spcPct val="150000"/>
              </a:lnSpc>
            </a:pPr>
            <a:r>
              <a:rPr lang="fa-IR" sz="3200" b="1" dirty="0" smtClean="0">
                <a:solidFill>
                  <a:schemeClr val="tx1"/>
                </a:solidFill>
                <a:cs typeface="Zar" pitchFamily="2" charset="-78"/>
              </a:rPr>
              <a:t>تلاش براي نگهداري و تثبيت وزن است.</a:t>
            </a:r>
            <a:endParaRPr lang="en-US" sz="3200" b="1" dirty="0" smtClean="0">
              <a:solidFill>
                <a:schemeClr val="tx1"/>
              </a:solidFill>
              <a:cs typeface="Zar" pitchFamily="2" charset="-78"/>
            </a:endParaRPr>
          </a:p>
          <a:p>
            <a:pPr algn="r" rtl="1" eaLnBrk="1" hangingPunct="1"/>
            <a:endParaRPr lang="en-US" dirty="0" smtClean="0">
              <a:solidFill>
                <a:schemeClr val="tx1"/>
              </a:solidFill>
            </a:endParaRPr>
          </a:p>
          <a:p>
            <a:pPr algn="r" eaLnBrk="1" hangingPunct="1"/>
            <a:endParaRPr lang="en-US" dirty="0" smtClean="0"/>
          </a:p>
        </p:txBody>
      </p:sp>
    </p:spTree>
    <p:extLst>
      <p:ext uri="{BB962C8B-B14F-4D97-AF65-F5344CB8AC3E}">
        <p14:creationId xmlns:p14="http://schemas.microsoft.com/office/powerpoint/2010/main" val="12825813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eaLnBrk="1" hangingPunct="1">
              <a:defRPr/>
            </a:pPr>
            <a:r>
              <a:rPr lang="fa-IR" b="1" dirty="0" smtClean="0">
                <a:cs typeface="B Zar" pitchFamily="2" charset="-78"/>
              </a:rPr>
              <a:t>محاسبه مايعات:</a:t>
            </a:r>
            <a:r>
              <a:rPr lang="en-US" b="1" dirty="0" smtClean="0">
                <a:cs typeface="B Zar" pitchFamily="2" charset="-78"/>
              </a:rPr>
              <a:t/>
            </a:r>
            <a:br>
              <a:rPr lang="en-US" b="1" dirty="0" smtClean="0">
                <a:cs typeface="B Zar" pitchFamily="2" charset="-78"/>
              </a:rPr>
            </a:br>
            <a:endParaRPr lang="en-US" b="1" dirty="0">
              <a:cs typeface="B Zar"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2749424"/>
              </p:ext>
            </p:extLst>
          </p:nvPr>
        </p:nvGraphicFramePr>
        <p:xfrm>
          <a:off x="428625" y="2500313"/>
          <a:ext cx="8229600" cy="2071686"/>
        </p:xfrm>
        <a:graphic>
          <a:graphicData uri="http://schemas.openxmlformats.org/drawingml/2006/table">
            <a:tbl>
              <a:tblPr/>
              <a:tblGrid>
                <a:gridCol w="4114800"/>
                <a:gridCol w="4114800"/>
              </a:tblGrid>
              <a:tr h="69056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3200" b="1" i="0" u="none" strike="noStrike" cap="none" normalizeH="0" baseline="0" smtClean="0">
                          <a:ln>
                            <a:noFill/>
                          </a:ln>
                          <a:solidFill>
                            <a:srgbClr val="FFFFFF"/>
                          </a:solidFill>
                          <a:effectLst/>
                          <a:latin typeface="Times New Roman" pitchFamily="18" charset="0"/>
                          <a:ea typeface="Times New Roman" pitchFamily="18" charset="0"/>
                          <a:cs typeface="Zar" pitchFamily="2" charset="-78"/>
                        </a:rPr>
                        <a:t>آب</a:t>
                      </a:r>
                      <a:endParaRPr kumimoji="0" lang="en-US" sz="3200" b="1" i="0" u="none" strike="noStrike" cap="none" normalizeH="0" baseline="0" smtClean="0">
                        <a:ln>
                          <a:noFill/>
                        </a:ln>
                        <a:solidFill>
                          <a:srgbClr val="FFFFFF"/>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69056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3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بالغين</a:t>
                      </a:r>
                      <a:endParaRPr kumimoji="0" lang="en-US" sz="3200" b="0"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3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1</a:t>
                      </a:r>
                      <a:r>
                        <a:rPr kumimoji="0" lang="en-US" sz="3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 Cc/Kcal</a:t>
                      </a:r>
                      <a:r>
                        <a:rPr kumimoji="0" lang="fa-IR" sz="3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a:t>
                      </a:r>
                      <a:endParaRPr kumimoji="0" lang="en-US" sz="3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69056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3200" b="1" i="0" u="none" strike="noStrike" cap="none" normalizeH="0" baseline="0" smtClean="0">
                          <a:ln>
                            <a:noFill/>
                          </a:ln>
                          <a:solidFill>
                            <a:srgbClr val="000000"/>
                          </a:solidFill>
                          <a:effectLst/>
                          <a:latin typeface="Times New Roman" pitchFamily="18" charset="0"/>
                          <a:ea typeface="Times New Roman" pitchFamily="18" charset="0"/>
                          <a:cs typeface="Zar" pitchFamily="2" charset="-78"/>
                        </a:rPr>
                        <a:t>كودكان</a:t>
                      </a:r>
                      <a:endParaRPr kumimoji="0" lang="en-US" sz="3200" b="0" i="0" u="none" strike="noStrike" cap="none" normalizeH="0" baseline="0" smtClean="0">
                        <a:ln>
                          <a:noFill/>
                        </a:ln>
                        <a:solidFill>
                          <a:srgbClr val="000000"/>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 </a:t>
                      </a:r>
                      <a:r>
                        <a:rPr kumimoji="0" lang="fa-IR" sz="3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1/5</a:t>
                      </a:r>
                      <a:r>
                        <a:rPr kumimoji="0" lang="en-US" sz="3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Cc/Kcal</a:t>
                      </a:r>
                      <a:r>
                        <a:rPr kumimoji="0" lang="fa-IR" sz="3200" b="1" i="0" u="none" strike="noStrike" cap="none" normalizeH="0" baseline="0" dirty="0" smtClean="0">
                          <a:ln>
                            <a:noFill/>
                          </a:ln>
                          <a:solidFill>
                            <a:srgbClr val="000000"/>
                          </a:solidFill>
                          <a:effectLst/>
                          <a:latin typeface="Times New Roman" pitchFamily="18" charset="0"/>
                          <a:ea typeface="Times New Roman" pitchFamily="18" charset="0"/>
                          <a:cs typeface="Zar" pitchFamily="2" charset="-78"/>
                        </a:rPr>
                        <a:t>‌</a:t>
                      </a:r>
                      <a:endParaRPr kumimoji="0" lang="en-US" sz="3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Tree>
    <p:extLst>
      <p:ext uri="{BB962C8B-B14F-4D97-AF65-F5344CB8AC3E}">
        <p14:creationId xmlns:p14="http://schemas.microsoft.com/office/powerpoint/2010/main" val="20816588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57200" y="428625"/>
            <a:ext cx="8229600" cy="5880100"/>
          </a:xfrm>
        </p:spPr>
        <p:txBody>
          <a:bodyPr/>
          <a:lstStyle/>
          <a:p>
            <a:pPr algn="r" rtl="1" eaLnBrk="1" hangingPunct="1">
              <a:buFont typeface="Wingdings 2" pitchFamily="18" charset="2"/>
              <a:buNone/>
            </a:pPr>
            <a:r>
              <a:rPr lang="fa-IR" sz="3600" b="1" dirty="0" smtClean="0">
                <a:solidFill>
                  <a:srgbClr val="FF0000"/>
                </a:solidFill>
                <a:cs typeface="Zar" pitchFamily="2" charset="-78"/>
              </a:rPr>
              <a:t>ميزان تحمل تغذيه انترال:</a:t>
            </a:r>
          </a:p>
          <a:p>
            <a:pPr algn="r" rtl="1" eaLnBrk="1" hangingPunct="1">
              <a:buFont typeface="Wingdings 2" pitchFamily="18" charset="2"/>
              <a:buNone/>
            </a:pPr>
            <a:endParaRPr lang="en-US" sz="3200" dirty="0" smtClean="0">
              <a:solidFill>
                <a:schemeClr val="bg1"/>
              </a:solidFill>
              <a:cs typeface="Zar" pitchFamily="2" charset="-78"/>
            </a:endParaRPr>
          </a:p>
          <a:p>
            <a:pPr algn="r" rtl="1" eaLnBrk="1" hangingPunct="1">
              <a:buFont typeface="Wingdings 2" pitchFamily="18" charset="2"/>
              <a:buNone/>
            </a:pPr>
            <a:r>
              <a:rPr lang="fa-IR" sz="3200" dirty="0" smtClean="0">
                <a:cs typeface="Zar" pitchFamily="2" charset="-78"/>
              </a:rPr>
              <a:t>دل درد، دل پيچه</a:t>
            </a:r>
            <a:endParaRPr lang="en-US" sz="3200" dirty="0" smtClean="0">
              <a:cs typeface="Zar" pitchFamily="2" charset="-78"/>
            </a:endParaRPr>
          </a:p>
          <a:p>
            <a:pPr algn="r" rtl="1" eaLnBrk="1" hangingPunct="1">
              <a:buFont typeface="Wingdings 2" pitchFamily="18" charset="2"/>
              <a:buNone/>
            </a:pPr>
            <a:r>
              <a:rPr lang="fa-IR" sz="3200" dirty="0" smtClean="0">
                <a:cs typeface="Zar" pitchFamily="2" charset="-78"/>
              </a:rPr>
              <a:t>اختلال تنفسي</a:t>
            </a:r>
            <a:endParaRPr lang="en-US" sz="3200" dirty="0" smtClean="0">
              <a:cs typeface="Zar" pitchFamily="2" charset="-78"/>
            </a:endParaRPr>
          </a:p>
          <a:p>
            <a:pPr algn="r" rtl="1" eaLnBrk="1" hangingPunct="1">
              <a:buFont typeface="Wingdings 2" pitchFamily="18" charset="2"/>
              <a:buNone/>
            </a:pPr>
            <a:r>
              <a:rPr lang="fa-IR" sz="3200" dirty="0" smtClean="0">
                <a:cs typeface="Zar" pitchFamily="2" charset="-78"/>
              </a:rPr>
              <a:t>تهوع، استفراغ، اسهال</a:t>
            </a:r>
            <a:endParaRPr lang="en-US" sz="3200" dirty="0" smtClean="0">
              <a:cs typeface="Zar" pitchFamily="2" charset="-78"/>
            </a:endParaRPr>
          </a:p>
          <a:p>
            <a:pPr algn="r" rtl="1" eaLnBrk="1" hangingPunct="1">
              <a:buFont typeface="Wingdings 2" pitchFamily="18" charset="2"/>
              <a:buNone/>
            </a:pPr>
            <a:r>
              <a:rPr lang="fa-IR" sz="3200" dirty="0" smtClean="0">
                <a:cs typeface="Zar" pitchFamily="2" charset="-78"/>
              </a:rPr>
              <a:t>يبوست و كرامپ</a:t>
            </a:r>
            <a:endParaRPr lang="en-US" sz="3200" dirty="0" smtClean="0">
              <a:cs typeface="Zar" pitchFamily="2" charset="-78"/>
            </a:endParaRPr>
          </a:p>
          <a:p>
            <a:pPr algn="r" rtl="1" eaLnBrk="1" hangingPunct="1">
              <a:buFont typeface="Wingdings 2" pitchFamily="18" charset="2"/>
              <a:buNone/>
            </a:pPr>
            <a:r>
              <a:rPr lang="fa-IR" sz="3200" dirty="0" smtClean="0">
                <a:cs typeface="Zar" pitchFamily="2" charset="-78"/>
              </a:rPr>
              <a:t>آسپيراسيون</a:t>
            </a:r>
            <a:endParaRPr lang="en-US" sz="3200" dirty="0" smtClean="0">
              <a:cs typeface="Zar" pitchFamily="2" charset="-78"/>
            </a:endParaRPr>
          </a:p>
          <a:p>
            <a:pPr algn="r" rtl="1" eaLnBrk="1" hangingPunct="1">
              <a:buFont typeface="Wingdings 2" pitchFamily="18" charset="2"/>
              <a:buNone/>
            </a:pPr>
            <a:r>
              <a:rPr lang="fa-IR" sz="3200" dirty="0" smtClean="0">
                <a:cs typeface="Zar" pitchFamily="2" charset="-78"/>
              </a:rPr>
              <a:t>كنترل ضربان قلب</a:t>
            </a:r>
            <a:endParaRPr lang="en-US" sz="3200" dirty="0" smtClean="0">
              <a:cs typeface="Zar" pitchFamily="2" charset="-78"/>
            </a:endParaRPr>
          </a:p>
          <a:p>
            <a:pPr algn="r" rtl="1" eaLnBrk="1" hangingPunct="1">
              <a:buFont typeface="Wingdings 2" pitchFamily="18" charset="2"/>
              <a:buNone/>
            </a:pPr>
            <a:r>
              <a:rPr lang="fa-IR" sz="3200" dirty="0" smtClean="0">
                <a:cs typeface="Zar" pitchFamily="2" charset="-78"/>
              </a:rPr>
              <a:t>معاينه شكم</a:t>
            </a:r>
            <a:endParaRPr lang="en-US" sz="3200" dirty="0" smtClean="0">
              <a:cs typeface="Zar" pitchFamily="2" charset="-78"/>
            </a:endParaRPr>
          </a:p>
          <a:p>
            <a:pPr eaLnBrk="1" hangingPunct="1"/>
            <a:endParaRPr lang="en-US" dirty="0" smtClean="0"/>
          </a:p>
        </p:txBody>
      </p:sp>
    </p:spTree>
    <p:extLst>
      <p:ext uri="{BB962C8B-B14F-4D97-AF65-F5344CB8AC3E}">
        <p14:creationId xmlns:p14="http://schemas.microsoft.com/office/powerpoint/2010/main" val="29143390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eaLnBrk="1" fontAlgn="auto" hangingPunct="1">
              <a:spcAft>
                <a:spcPts val="0"/>
              </a:spcAft>
              <a:defRPr/>
            </a:pPr>
            <a:r>
              <a:rPr lang="fa-IR" sz="3600" b="1" dirty="0" smtClean="0">
                <a:solidFill>
                  <a:schemeClr val="tx1"/>
                </a:solidFill>
                <a:cs typeface="Zar" pitchFamily="2" charset="-78"/>
              </a:rPr>
              <a:t>اولين موارد قابل بررسي در زمان مشاوره تغذيه:</a:t>
            </a:r>
            <a:endParaRPr lang="en-US" sz="3600" b="1" dirty="0">
              <a:solidFill>
                <a:schemeClr val="tx1"/>
              </a:solidFill>
              <a:cs typeface="Zar" pitchFamily="2" charset="-78"/>
            </a:endParaRPr>
          </a:p>
        </p:txBody>
      </p:sp>
      <p:sp>
        <p:nvSpPr>
          <p:cNvPr id="6147" name="Subtitle 2"/>
          <p:cNvSpPr>
            <a:spLocks noGrp="1"/>
          </p:cNvSpPr>
          <p:nvPr>
            <p:ph type="subTitle" idx="4294967295"/>
          </p:nvPr>
        </p:nvSpPr>
        <p:spPr>
          <a:xfrm>
            <a:off x="539552" y="2276872"/>
            <a:ext cx="8056984" cy="4032448"/>
          </a:xfrm>
        </p:spPr>
        <p:txBody>
          <a:bodyPr>
            <a:normAutofit/>
          </a:bodyPr>
          <a:lstStyle/>
          <a:p>
            <a:pPr marL="533400" indent="-533400" algn="r" rtl="1" eaLnBrk="1" hangingPunct="1">
              <a:buFont typeface="Lucida Sans" pitchFamily="34" charset="0"/>
              <a:buNone/>
            </a:pPr>
            <a:r>
              <a:rPr lang="fa-IR" sz="3200" dirty="0" smtClean="0">
                <a:solidFill>
                  <a:schemeClr val="tx1"/>
                </a:solidFill>
                <a:cs typeface="Zar" pitchFamily="2" charset="-78"/>
              </a:rPr>
              <a:t>ميزان هوشياري</a:t>
            </a:r>
            <a:endParaRPr lang="en-US" sz="3200" dirty="0" smtClean="0">
              <a:solidFill>
                <a:schemeClr val="tx1"/>
              </a:solidFill>
              <a:cs typeface="Zar" pitchFamily="2" charset="-78"/>
            </a:endParaRPr>
          </a:p>
          <a:p>
            <a:pPr marL="533400" indent="-533400" algn="r" rtl="1" eaLnBrk="1" hangingPunct="1">
              <a:buFont typeface="Lucida Sans" pitchFamily="34" charset="0"/>
              <a:buNone/>
            </a:pPr>
            <a:r>
              <a:rPr lang="fa-IR" sz="3200" dirty="0" smtClean="0">
                <a:solidFill>
                  <a:schemeClr val="tx1"/>
                </a:solidFill>
                <a:cs typeface="Zar" pitchFamily="2" charset="-78"/>
              </a:rPr>
              <a:t>وزن</a:t>
            </a:r>
            <a:endParaRPr lang="en-US" sz="3200" dirty="0" smtClean="0">
              <a:solidFill>
                <a:schemeClr val="tx1"/>
              </a:solidFill>
              <a:cs typeface="Zar" pitchFamily="2" charset="-78"/>
            </a:endParaRPr>
          </a:p>
          <a:p>
            <a:pPr marL="533400" indent="-533400" algn="r" rtl="1" eaLnBrk="1" hangingPunct="1">
              <a:buFont typeface="Lucida Sans" pitchFamily="34" charset="0"/>
              <a:buNone/>
            </a:pPr>
            <a:r>
              <a:rPr lang="fa-IR" sz="3200" dirty="0" smtClean="0">
                <a:solidFill>
                  <a:schemeClr val="tx1"/>
                </a:solidFill>
                <a:cs typeface="Zar" pitchFamily="2" charset="-78"/>
              </a:rPr>
              <a:t>قد</a:t>
            </a:r>
            <a:endParaRPr lang="en-US" sz="3200" dirty="0" smtClean="0">
              <a:solidFill>
                <a:schemeClr val="tx1"/>
              </a:solidFill>
              <a:cs typeface="Zar" pitchFamily="2" charset="-78"/>
            </a:endParaRPr>
          </a:p>
          <a:p>
            <a:pPr marL="533400" indent="-533400" algn="r" rtl="1" eaLnBrk="1" hangingPunct="1">
              <a:buFont typeface="Lucida Sans" pitchFamily="34" charset="0"/>
              <a:buNone/>
            </a:pPr>
            <a:r>
              <a:rPr lang="fa-IR" sz="3200" dirty="0" smtClean="0">
                <a:solidFill>
                  <a:schemeClr val="tx1"/>
                </a:solidFill>
                <a:cs typeface="Zar" pitchFamily="2" charset="-78"/>
              </a:rPr>
              <a:t>ادم</a:t>
            </a:r>
            <a:endParaRPr lang="en-US" sz="3200" dirty="0" smtClean="0">
              <a:solidFill>
                <a:schemeClr val="tx1"/>
              </a:solidFill>
              <a:cs typeface="Zar" pitchFamily="2" charset="-78"/>
            </a:endParaRPr>
          </a:p>
          <a:p>
            <a:pPr marL="533400" indent="-533400" algn="r" rtl="1" eaLnBrk="1" hangingPunct="1">
              <a:buFont typeface="Lucida Sans" pitchFamily="34" charset="0"/>
              <a:buNone/>
            </a:pPr>
            <a:r>
              <a:rPr lang="fa-IR" sz="3200" dirty="0" smtClean="0">
                <a:solidFill>
                  <a:schemeClr val="tx1"/>
                </a:solidFill>
                <a:cs typeface="Zar" pitchFamily="2" charset="-78"/>
              </a:rPr>
              <a:t>نوع تغذيه</a:t>
            </a:r>
            <a:endParaRPr lang="en-US" sz="3200" dirty="0" smtClean="0">
              <a:solidFill>
                <a:schemeClr val="tx1"/>
              </a:solidFill>
              <a:cs typeface="Zar" pitchFamily="2" charset="-78"/>
            </a:endParaRPr>
          </a:p>
          <a:p>
            <a:pPr marL="533400" indent="-533400" algn="r" rtl="1" eaLnBrk="1" hangingPunct="1">
              <a:buFont typeface="Lucida Sans" pitchFamily="34" charset="0"/>
              <a:buNone/>
            </a:pPr>
            <a:r>
              <a:rPr lang="fa-IR" sz="3200" dirty="0" smtClean="0">
                <a:solidFill>
                  <a:schemeClr val="tx1"/>
                </a:solidFill>
                <a:cs typeface="Zar" pitchFamily="2" charset="-78"/>
              </a:rPr>
              <a:t>وجود يا عدم وجود سوءتغذيه</a:t>
            </a:r>
            <a:endParaRPr lang="en-US" sz="3200" dirty="0" smtClean="0">
              <a:solidFill>
                <a:schemeClr val="tx1"/>
              </a:solidFill>
              <a:cs typeface="Zar" pitchFamily="2" charset="-78"/>
            </a:endParaRPr>
          </a:p>
          <a:p>
            <a:pPr marL="533400" indent="-533400" eaLnBrk="1" hangingPunct="1"/>
            <a:endParaRPr lang="en-US" dirty="0" smtClean="0">
              <a:solidFill>
                <a:schemeClr val="tx1"/>
              </a:solidFill>
            </a:endParaRPr>
          </a:p>
        </p:txBody>
      </p:sp>
    </p:spTree>
    <p:extLst>
      <p:ext uri="{BB962C8B-B14F-4D97-AF65-F5344CB8AC3E}">
        <p14:creationId xmlns:p14="http://schemas.microsoft.com/office/powerpoint/2010/main" val="24740774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698" name="Content Placeholder 2"/>
          <p:cNvSpPr>
            <a:spLocks noGrp="1"/>
          </p:cNvSpPr>
          <p:nvPr>
            <p:ph idx="1"/>
          </p:nvPr>
        </p:nvSpPr>
        <p:spPr/>
        <p:txBody>
          <a:bodyPr/>
          <a:lstStyle/>
          <a:p>
            <a:pPr algn="r" rtl="1" eaLnBrk="1" hangingPunct="1">
              <a:buFont typeface="Wingdings 2" pitchFamily="18" charset="2"/>
              <a:buNone/>
            </a:pPr>
            <a:r>
              <a:rPr lang="fa-IR" sz="4000" b="1" dirty="0" smtClean="0">
                <a:cs typeface="Zar" pitchFamily="2" charset="-78"/>
              </a:rPr>
              <a:t>لاواژ : كنترل باقي مانده‌اي گوارشي</a:t>
            </a:r>
          </a:p>
          <a:p>
            <a:pPr algn="r" rtl="1" eaLnBrk="1" hangingPunct="1">
              <a:buFont typeface="Wingdings 2" pitchFamily="18" charset="2"/>
              <a:buNone/>
            </a:pPr>
            <a:endParaRPr lang="en-US" sz="4000" b="1" dirty="0" smtClean="0">
              <a:cs typeface="Zar" pitchFamily="2" charset="-78"/>
            </a:endParaRPr>
          </a:p>
          <a:p>
            <a:pPr algn="r" rtl="1" eaLnBrk="1" hangingPunct="1">
              <a:buFont typeface="Wingdings 2" pitchFamily="18" charset="2"/>
              <a:buNone/>
            </a:pPr>
            <a:r>
              <a:rPr lang="fa-IR" sz="4000" b="1" dirty="0" smtClean="0">
                <a:cs typeface="Zar" pitchFamily="2" charset="-78"/>
              </a:rPr>
              <a:t>زمان تخليه معدي: نيم ساعت تا 45 دقيقه</a:t>
            </a:r>
            <a:endParaRPr lang="en-US" sz="4000" b="1" dirty="0" smtClean="0">
              <a:cs typeface="Zar" pitchFamily="2" charset="-78"/>
            </a:endParaRPr>
          </a:p>
          <a:p>
            <a:pPr eaLnBrk="1" hangingPunct="1"/>
            <a:endParaRPr lang="en-US" dirty="0" smtClean="0">
              <a:cs typeface="Zar" pitchFamily="2" charset="-78"/>
            </a:endParaRPr>
          </a:p>
        </p:txBody>
      </p:sp>
    </p:spTree>
    <p:extLst>
      <p:ext uri="{BB962C8B-B14F-4D97-AF65-F5344CB8AC3E}">
        <p14:creationId xmlns:p14="http://schemas.microsoft.com/office/powerpoint/2010/main" val="38207976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41835" y="699479"/>
            <a:ext cx="8326034" cy="1767316"/>
          </a:xfrm>
        </p:spPr>
        <p:txBody>
          <a:bodyPr/>
          <a:lstStyle/>
          <a:p>
            <a:pPr algn="ctr" eaLnBrk="1" hangingPunct="1">
              <a:defRPr/>
            </a:pPr>
            <a:r>
              <a:rPr lang="fa-IR" sz="2700" b="1" dirty="0" smtClean="0">
                <a:cs typeface="Zar" pitchFamily="2" charset="-78"/>
              </a:rPr>
              <a:t>گاواژ معمولي براي زماني است كه بيمار مورد مشاوره تغذيه قرار </a:t>
            </a:r>
            <a:r>
              <a:rPr lang="fa-IR" sz="2400" b="1" dirty="0" smtClean="0">
                <a:cs typeface="Zar" pitchFamily="2" charset="-78"/>
              </a:rPr>
              <a:t>نگرفته </a:t>
            </a:r>
            <a:r>
              <a:rPr lang="fa-IR" sz="2400" b="1" dirty="0" smtClean="0"/>
              <a:t>است.</a:t>
            </a:r>
            <a:endParaRPr lang="en-US" sz="2400" b="1" dirty="0"/>
          </a:p>
        </p:txBody>
      </p:sp>
      <p:sp>
        <p:nvSpPr>
          <p:cNvPr id="31747" name="Content Placeholder 2"/>
          <p:cNvSpPr>
            <a:spLocks noGrp="1"/>
          </p:cNvSpPr>
          <p:nvPr>
            <p:ph idx="1"/>
          </p:nvPr>
        </p:nvSpPr>
        <p:spPr>
          <a:xfrm>
            <a:off x="611560" y="2120666"/>
            <a:ext cx="8229600" cy="2748493"/>
          </a:xfrm>
        </p:spPr>
        <p:txBody>
          <a:bodyPr>
            <a:normAutofit lnSpcReduction="10000"/>
          </a:bodyPr>
          <a:lstStyle/>
          <a:p>
            <a:pPr algn="ctr" rtl="1" eaLnBrk="1" hangingPunct="1">
              <a:buFont typeface="Wingdings 2" pitchFamily="18" charset="2"/>
              <a:buNone/>
            </a:pPr>
            <a:endParaRPr lang="en-US" sz="3600" dirty="0" smtClean="0">
              <a:cs typeface="Zar" pitchFamily="2" charset="-78"/>
            </a:endParaRPr>
          </a:p>
          <a:p>
            <a:pPr algn="just" rtl="1" eaLnBrk="1" hangingPunct="1">
              <a:buFont typeface="Wingdings 2" pitchFamily="18" charset="2"/>
              <a:buNone/>
            </a:pPr>
            <a:r>
              <a:rPr lang="fa-IR" sz="3600" dirty="0" smtClean="0">
                <a:cs typeface="Zar" pitchFamily="2" charset="-78"/>
              </a:rPr>
              <a:t>اين تركيب با حجم </a:t>
            </a:r>
            <a:r>
              <a:rPr lang="en-US" sz="3600" dirty="0" smtClean="0">
                <a:cs typeface="Zar" pitchFamily="2" charset="-78"/>
              </a:rPr>
              <a:t>cc</a:t>
            </a:r>
            <a:r>
              <a:rPr lang="fa-IR" sz="3600" dirty="0" smtClean="0">
                <a:cs typeface="Zar" pitchFamily="2" charset="-78"/>
              </a:rPr>
              <a:t>1500 حاوي </a:t>
            </a:r>
            <a:r>
              <a:rPr lang="en-US" sz="3600" dirty="0" smtClean="0">
                <a:cs typeface="Zar" pitchFamily="2" charset="-78"/>
              </a:rPr>
              <a:t>Kcal</a:t>
            </a:r>
            <a:r>
              <a:rPr lang="fa-IR" sz="3600" dirty="0" smtClean="0">
                <a:cs typeface="Zar" pitchFamily="2" charset="-78"/>
              </a:rPr>
              <a:t> 1500 انرژي مي باشد و به گونه اي طراحي شده كه براي هيچ بيماري مشكلي نداشته و فقط حداقل نيازهاي كالريكي وي را تامين مي كند.</a:t>
            </a:r>
            <a:endParaRPr lang="en-US" sz="3600" dirty="0" smtClean="0">
              <a:cs typeface="Zar" pitchFamily="2" charset="-78"/>
            </a:endParaRPr>
          </a:p>
          <a:p>
            <a:pPr algn="just" rtl="1" eaLnBrk="1" hangingPunct="1">
              <a:buFontTx/>
              <a:buChar char="-"/>
            </a:pPr>
            <a:endParaRPr lang="en-US" dirty="0" smtClean="0">
              <a:solidFill>
                <a:schemeClr val="bg1"/>
              </a:solidFill>
              <a:cs typeface="Zar" pitchFamily="2" charset="-78"/>
            </a:endParaRPr>
          </a:p>
          <a:p>
            <a:pPr algn="just" eaLnBrk="1" hangingPunct="1">
              <a:buFont typeface="Wingdings 2" pitchFamily="18" charset="2"/>
              <a:buNone/>
            </a:pPr>
            <a:endParaRPr lang="en-US" dirty="0" smtClean="0">
              <a:solidFill>
                <a:schemeClr val="bg1"/>
              </a:solidFill>
              <a:cs typeface="Zar" pitchFamily="2" charset="-78"/>
            </a:endParaRPr>
          </a:p>
        </p:txBody>
      </p:sp>
    </p:spTree>
    <p:extLst>
      <p:ext uri="{BB962C8B-B14F-4D97-AF65-F5344CB8AC3E}">
        <p14:creationId xmlns:p14="http://schemas.microsoft.com/office/powerpoint/2010/main" val="23508673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182880" lvl="0" indent="-182880" algn="ctr" rtl="1">
              <a:spcBef>
                <a:spcPct val="20000"/>
              </a:spcBef>
            </a:pPr>
            <a:r>
              <a:rPr lang="fa-IR" sz="2800" b="1" spc="0" dirty="0">
                <a:solidFill>
                  <a:srgbClr val="292934"/>
                </a:solidFill>
                <a:ea typeface="+mn-ea"/>
                <a:cs typeface="Zar" pitchFamily="2" charset="-78"/>
              </a:rPr>
              <a:t>تركيبات گاواژ معمولي براي يك فرد به شرح زير مي باشد:</a:t>
            </a:r>
            <a:br>
              <a:rPr lang="fa-IR" sz="2800" b="1" spc="0" dirty="0">
                <a:solidFill>
                  <a:srgbClr val="292934"/>
                </a:solidFill>
                <a:ea typeface="+mn-ea"/>
                <a:cs typeface="Zar" pitchFamily="2" charset="-78"/>
              </a:rPr>
            </a:br>
            <a:endParaRPr lang="en-US" sz="4400" b="1" dirty="0"/>
          </a:p>
        </p:txBody>
      </p:sp>
      <p:sp>
        <p:nvSpPr>
          <p:cNvPr id="3" name="Content Placeholder 2"/>
          <p:cNvSpPr>
            <a:spLocks noGrp="1"/>
          </p:cNvSpPr>
          <p:nvPr>
            <p:ph idx="1"/>
          </p:nvPr>
        </p:nvSpPr>
        <p:spPr/>
        <p:txBody>
          <a:bodyPr/>
          <a:lstStyle/>
          <a:p>
            <a:pPr lvl="0" algn="r" rtl="1">
              <a:buClr>
                <a:srgbClr val="93A299"/>
              </a:buClr>
            </a:pPr>
            <a:r>
              <a:rPr lang="fa-IR" sz="2200" dirty="0" smtClean="0">
                <a:solidFill>
                  <a:srgbClr val="292934"/>
                </a:solidFill>
                <a:cs typeface="Zar" pitchFamily="2" charset="-78"/>
              </a:rPr>
              <a:t>1 </a:t>
            </a:r>
            <a:r>
              <a:rPr lang="fa-IR" sz="2200" dirty="0">
                <a:solidFill>
                  <a:srgbClr val="292934"/>
                </a:solidFill>
                <a:cs typeface="Zar" pitchFamily="2" charset="-78"/>
              </a:rPr>
              <a:t>ليوان ماست پاستوريزه از گروه شير و لبنيات</a:t>
            </a:r>
            <a:endParaRPr lang="en-US" sz="2200" dirty="0">
              <a:solidFill>
                <a:srgbClr val="292934"/>
              </a:solidFill>
              <a:cs typeface="Zar" pitchFamily="2" charset="-78"/>
            </a:endParaRPr>
          </a:p>
          <a:p>
            <a:pPr lvl="0" algn="r" rtl="1">
              <a:buClr>
                <a:srgbClr val="93A299"/>
              </a:buClr>
            </a:pPr>
            <a:r>
              <a:rPr lang="fa-IR" sz="2200" dirty="0">
                <a:solidFill>
                  <a:srgbClr val="292934"/>
                </a:solidFill>
                <a:cs typeface="Zar" pitchFamily="2" charset="-78"/>
              </a:rPr>
              <a:t>1 عدد کدو 100 گرمي و1 عدد هويج 90گرمي از گروه سبزيجات</a:t>
            </a:r>
            <a:endParaRPr lang="en-US" sz="2200" dirty="0">
              <a:solidFill>
                <a:srgbClr val="292934"/>
              </a:solidFill>
              <a:cs typeface="Zar" pitchFamily="2" charset="-78"/>
            </a:endParaRPr>
          </a:p>
          <a:p>
            <a:pPr lvl="0" algn="r" rtl="1">
              <a:buClr>
                <a:srgbClr val="93A299"/>
              </a:buClr>
            </a:pPr>
            <a:r>
              <a:rPr lang="fa-IR" sz="2200" dirty="0">
                <a:solidFill>
                  <a:srgbClr val="292934"/>
                </a:solidFill>
                <a:cs typeface="Zar" pitchFamily="2" charset="-78"/>
              </a:rPr>
              <a:t>1 عدد پرتقال و 1 عدد سيب از گروه ميوه</a:t>
            </a:r>
            <a:endParaRPr lang="en-US" sz="2200" dirty="0">
              <a:solidFill>
                <a:srgbClr val="292934"/>
              </a:solidFill>
              <a:cs typeface="Zar" pitchFamily="2" charset="-78"/>
            </a:endParaRPr>
          </a:p>
          <a:p>
            <a:pPr lvl="0" algn="r" rtl="1">
              <a:buClr>
                <a:srgbClr val="93A299"/>
              </a:buClr>
            </a:pPr>
            <a:r>
              <a:rPr lang="fa-IR" sz="2200" dirty="0">
                <a:solidFill>
                  <a:srgbClr val="292934"/>
                </a:solidFill>
                <a:cs typeface="Zar" pitchFamily="2" charset="-78"/>
              </a:rPr>
              <a:t>1 ليوان برنج از گروه نان و غلات</a:t>
            </a:r>
            <a:endParaRPr lang="en-US" sz="2200" dirty="0">
              <a:solidFill>
                <a:srgbClr val="292934"/>
              </a:solidFill>
              <a:cs typeface="Zar" pitchFamily="2" charset="-78"/>
            </a:endParaRPr>
          </a:p>
          <a:p>
            <a:pPr lvl="0" algn="r" rtl="1">
              <a:buClr>
                <a:srgbClr val="93A299"/>
              </a:buClr>
            </a:pPr>
            <a:r>
              <a:rPr lang="fa-IR" sz="2200" dirty="0">
                <a:solidFill>
                  <a:srgbClr val="292934"/>
                </a:solidFill>
                <a:cs typeface="Zar" pitchFamily="2" charset="-78"/>
              </a:rPr>
              <a:t>90 گرم گوشت مرغ از گروه گوشت</a:t>
            </a:r>
            <a:endParaRPr lang="en-US" sz="2200" dirty="0">
              <a:solidFill>
                <a:srgbClr val="292934"/>
              </a:solidFill>
              <a:cs typeface="Zar" pitchFamily="2" charset="-78"/>
            </a:endParaRPr>
          </a:p>
          <a:p>
            <a:pPr lvl="0" algn="r" rtl="1">
              <a:buClr>
                <a:srgbClr val="93A299"/>
              </a:buClr>
            </a:pPr>
            <a:r>
              <a:rPr lang="fa-IR" sz="2200" dirty="0">
                <a:solidFill>
                  <a:srgbClr val="292934"/>
                </a:solidFill>
                <a:cs typeface="Zar" pitchFamily="2" charset="-78"/>
              </a:rPr>
              <a:t>1 ق.غ روغن ذرت يا آفتابگردان و 1 ق.غ روغن زيتون از گروه چربي</a:t>
            </a:r>
          </a:p>
          <a:p>
            <a:pPr marL="0" lvl="0" indent="0" rtl="1">
              <a:buClr>
                <a:srgbClr val="93A299"/>
              </a:buClr>
              <a:buNone/>
            </a:pPr>
            <a:endParaRPr lang="en-US" sz="2200" dirty="0">
              <a:solidFill>
                <a:srgbClr val="292934"/>
              </a:solidFill>
              <a:cs typeface="Zar" pitchFamily="2" charset="-78"/>
            </a:endParaRPr>
          </a:p>
          <a:p>
            <a:pPr marL="0" lvl="0" indent="0" algn="r" rtl="1">
              <a:buClr>
                <a:srgbClr val="93A299"/>
              </a:buClr>
              <a:buNone/>
            </a:pPr>
            <a:r>
              <a:rPr lang="en-US" sz="2200" dirty="0">
                <a:solidFill>
                  <a:srgbClr val="292934"/>
                </a:solidFill>
              </a:rPr>
              <a:t> </a:t>
            </a:r>
            <a:r>
              <a:rPr lang="fa-IR" sz="3000" dirty="0">
                <a:solidFill>
                  <a:srgbClr val="292934"/>
                </a:solidFill>
                <a:cs typeface="Zar" pitchFamily="2" charset="-78"/>
              </a:rPr>
              <a:t>لازم به ذكر است كه اين تركيب فقط براي سه روز نياز كالريكي بيمار را تأمين كرده و پزشكان محترم مي بايست درخواست مشاوره تغذيه براي بيماراني كه بيشتر از سه روز بستري خواهند شد، بكنند.</a:t>
            </a:r>
            <a:endParaRPr lang="en-US" sz="3000" dirty="0">
              <a:solidFill>
                <a:srgbClr val="292934"/>
              </a:solidFill>
              <a:cs typeface="Zar" pitchFamily="2" charset="-78"/>
            </a:endParaRPr>
          </a:p>
          <a:p>
            <a:pPr lvl="0" algn="r">
              <a:buClr>
                <a:srgbClr val="93A299"/>
              </a:buClr>
            </a:pPr>
            <a:endParaRPr lang="en-US" sz="2200" dirty="0">
              <a:solidFill>
                <a:srgbClr val="292934"/>
              </a:solidFill>
            </a:endParaRPr>
          </a:p>
          <a:p>
            <a:endParaRPr lang="en-US" dirty="0"/>
          </a:p>
        </p:txBody>
      </p:sp>
    </p:spTree>
    <p:extLst>
      <p:ext uri="{BB962C8B-B14F-4D97-AF65-F5344CB8AC3E}">
        <p14:creationId xmlns:p14="http://schemas.microsoft.com/office/powerpoint/2010/main" val="2752053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7504" y="764704"/>
            <a:ext cx="9036496" cy="1368152"/>
          </a:xfrm>
        </p:spPr>
        <p:txBody>
          <a:bodyPr>
            <a:noAutofit/>
          </a:bodyPr>
          <a:lstStyle/>
          <a:p>
            <a:pPr algn="r" eaLnBrk="1" hangingPunct="1">
              <a:defRPr/>
            </a:pPr>
            <a:r>
              <a:rPr lang="fa-IR" sz="2400" b="1" dirty="0" smtClean="0">
                <a:effectLst/>
                <a:cs typeface="Zar" pitchFamily="2" charset="-78"/>
              </a:rPr>
              <a:t>وقتي بيمار تغذيه انترال داشته و مورد مشاوره تغذيه قرار بگيرد براي وي فرمولا ارسال خواهد شد. در اين تركيب بر اساس مشاوره تغذيه انجام شده و محاسبات كالريكي برآوردي از شش </a:t>
            </a:r>
            <a:r>
              <a:rPr lang="fa-IR" sz="2400" b="1" dirty="0" smtClean="0">
                <a:effectLst/>
                <a:cs typeface="Zar" pitchFamily="2" charset="-78"/>
              </a:rPr>
              <a:t>گروه </a:t>
            </a:r>
            <a:r>
              <a:rPr lang="fa-IR" sz="2400" b="1" dirty="0" smtClean="0">
                <a:effectLst/>
                <a:cs typeface="Zar" pitchFamily="2" charset="-78"/>
              </a:rPr>
              <a:t>غذايي بر اساس نياز </a:t>
            </a:r>
            <a:br>
              <a:rPr lang="fa-IR" sz="2400" b="1" dirty="0" smtClean="0">
                <a:effectLst/>
                <a:cs typeface="Zar" pitchFamily="2" charset="-78"/>
              </a:rPr>
            </a:br>
            <a:r>
              <a:rPr lang="fa-IR" sz="2400" b="1" dirty="0" smtClean="0">
                <a:effectLst/>
                <a:cs typeface="Zar" pitchFamily="2" charset="-78"/>
              </a:rPr>
              <a:t>بيمار استفاده مي شود كه به شرح زير مي باشد:</a:t>
            </a:r>
            <a:r>
              <a:rPr lang="en-US" sz="2400" b="1" dirty="0" smtClean="0">
                <a:effectLst/>
                <a:cs typeface="Zar" pitchFamily="2" charset="-78"/>
              </a:rPr>
              <a:t/>
            </a:r>
            <a:br>
              <a:rPr lang="en-US" sz="2400" b="1" dirty="0" smtClean="0">
                <a:effectLst/>
                <a:cs typeface="Zar" pitchFamily="2" charset="-78"/>
              </a:rPr>
            </a:br>
            <a:endParaRPr lang="en-US" sz="2400" b="1" dirty="0">
              <a:effectLst/>
              <a:cs typeface="Zar" pitchFamily="2" charset="-78"/>
            </a:endParaRPr>
          </a:p>
        </p:txBody>
      </p:sp>
      <p:sp>
        <p:nvSpPr>
          <p:cNvPr id="33795" name="Content Placeholder 2"/>
          <p:cNvSpPr>
            <a:spLocks noGrp="1"/>
          </p:cNvSpPr>
          <p:nvPr>
            <p:ph idx="1"/>
          </p:nvPr>
        </p:nvSpPr>
        <p:spPr>
          <a:xfrm>
            <a:off x="428625" y="2276872"/>
            <a:ext cx="8229600" cy="4289028"/>
          </a:xfrm>
        </p:spPr>
        <p:txBody>
          <a:bodyPr>
            <a:normAutofit/>
          </a:bodyPr>
          <a:lstStyle/>
          <a:p>
            <a:pPr algn="just" rtl="1" eaLnBrk="1" hangingPunct="1">
              <a:buClrTx/>
              <a:buFont typeface="Wingdings" pitchFamily="2" charset="2"/>
              <a:buChar char="ü"/>
            </a:pPr>
            <a:r>
              <a:rPr lang="fa-IR" sz="2400" dirty="0" smtClean="0">
                <a:cs typeface="Zar" pitchFamily="2" charset="-78"/>
              </a:rPr>
              <a:t>گروه شير و لبنيات : شير خشك بدون لاكتوز بيوميل يا ايزوميل يا </a:t>
            </a:r>
            <a:r>
              <a:rPr lang="en-US" sz="2400" dirty="0" smtClean="0">
                <a:cs typeface="Zar" pitchFamily="2" charset="-78"/>
              </a:rPr>
              <a:t>AL110 </a:t>
            </a:r>
            <a:r>
              <a:rPr lang="fa-IR" sz="2400" dirty="0" smtClean="0">
                <a:cs typeface="Zar" pitchFamily="2" charset="-78"/>
              </a:rPr>
              <a:t>،  ماست پاستوريزه كم­چرب.</a:t>
            </a:r>
            <a:endParaRPr lang="en-US" sz="2400" dirty="0" smtClean="0">
              <a:cs typeface="Zar" pitchFamily="2" charset="-78"/>
            </a:endParaRPr>
          </a:p>
          <a:p>
            <a:pPr algn="just" rtl="1" eaLnBrk="1" hangingPunct="1">
              <a:buClrTx/>
              <a:buFont typeface="Wingdings" pitchFamily="2" charset="2"/>
              <a:buChar char="ü"/>
            </a:pPr>
            <a:r>
              <a:rPr lang="fa-IR" sz="2400" dirty="0" smtClean="0">
                <a:cs typeface="Zar" pitchFamily="2" charset="-78"/>
              </a:rPr>
              <a:t>گروه سبزي : خيار، گوجه فرنگي،  هويج پخته.</a:t>
            </a:r>
            <a:endParaRPr lang="en-US" sz="2400" dirty="0" smtClean="0">
              <a:cs typeface="Zar" pitchFamily="2" charset="-78"/>
            </a:endParaRPr>
          </a:p>
          <a:p>
            <a:pPr algn="just" rtl="1" eaLnBrk="1" hangingPunct="1">
              <a:buClrTx/>
              <a:buFont typeface="Wingdings" pitchFamily="2" charset="2"/>
              <a:buChar char="ü"/>
            </a:pPr>
            <a:r>
              <a:rPr lang="fa-IR" sz="2400" dirty="0" smtClean="0">
                <a:cs typeface="Zar" pitchFamily="2" charset="-78"/>
              </a:rPr>
              <a:t>گروه ميوه :  سيب، موز، پرتقال، نارنگی، هلو، هندوانه، طالبي، شليل و ... كه بر حسب فصل متغيرند.</a:t>
            </a:r>
            <a:endParaRPr lang="en-US" sz="2400" dirty="0" smtClean="0">
              <a:cs typeface="Zar" pitchFamily="2" charset="-78"/>
            </a:endParaRPr>
          </a:p>
          <a:p>
            <a:pPr algn="just" rtl="1" eaLnBrk="1" hangingPunct="1">
              <a:buClrTx/>
              <a:buFont typeface="Wingdings" pitchFamily="2" charset="2"/>
              <a:buChar char="ü"/>
            </a:pPr>
            <a:r>
              <a:rPr lang="fa-IR" sz="2400" dirty="0" smtClean="0">
                <a:cs typeface="Zar" pitchFamily="2" charset="-78"/>
              </a:rPr>
              <a:t>گروه نان و غلات : آرد برنج، بيسكويت ساقه طلايي، سيب زميني آب پز.</a:t>
            </a:r>
            <a:endParaRPr lang="en-US" sz="2400" dirty="0" smtClean="0">
              <a:cs typeface="Zar" pitchFamily="2" charset="-78"/>
            </a:endParaRPr>
          </a:p>
          <a:p>
            <a:pPr algn="just" rtl="1" eaLnBrk="1" hangingPunct="1">
              <a:buClrTx/>
              <a:buFont typeface="Wingdings" pitchFamily="2" charset="2"/>
              <a:buChar char="ü"/>
            </a:pPr>
            <a:r>
              <a:rPr lang="fa-IR" sz="2400" dirty="0" smtClean="0">
                <a:cs typeface="Zar" pitchFamily="2" charset="-78"/>
              </a:rPr>
              <a:t>گروه گوشت : عدس پخته، پنير پاستوريزه، تخم مرغ آب پز،  گوشت مرغ آبپز.</a:t>
            </a:r>
            <a:endParaRPr lang="en-US" sz="2400" dirty="0" smtClean="0">
              <a:cs typeface="Zar" pitchFamily="2" charset="-78"/>
            </a:endParaRPr>
          </a:p>
          <a:p>
            <a:pPr algn="just" rtl="1" eaLnBrk="1" hangingPunct="1">
              <a:buClrTx/>
              <a:buFont typeface="Wingdings" pitchFamily="2" charset="2"/>
              <a:buChar char="ü"/>
            </a:pPr>
            <a:r>
              <a:rPr lang="fa-IR" sz="2400" dirty="0" smtClean="0">
                <a:cs typeface="Zar" pitchFamily="2" charset="-78"/>
              </a:rPr>
              <a:t>گروه چربي :  گردو، روغن زيتون، روغن مايع ذرت، روغن ماهی، پسته.</a:t>
            </a:r>
            <a:endParaRPr lang="en-US" sz="2400" dirty="0" smtClean="0">
              <a:cs typeface="Zar" pitchFamily="2" charset="-78"/>
            </a:endParaRPr>
          </a:p>
          <a:p>
            <a:pPr algn="just" rtl="1" eaLnBrk="1" hangingPunct="1">
              <a:buClrTx/>
              <a:buFont typeface="Wingdings" pitchFamily="2" charset="2"/>
              <a:buChar char="ü"/>
            </a:pPr>
            <a:r>
              <a:rPr lang="fa-IR" sz="2400" dirty="0" smtClean="0">
                <a:cs typeface="Zar" pitchFamily="2" charset="-78"/>
              </a:rPr>
              <a:t>گروه متفرقه: عسل، آبليمو، عرق نعناع، نمك و ساير مواد به تشخيص كارشناس تغذيه.</a:t>
            </a:r>
            <a:endParaRPr lang="en-US" sz="2400" dirty="0" smtClean="0">
              <a:cs typeface="Zar" pitchFamily="2" charset="-78"/>
            </a:endParaRPr>
          </a:p>
          <a:p>
            <a:pPr eaLnBrk="1" hangingPunct="1"/>
            <a:endParaRPr lang="en-US" dirty="0" smtClean="0"/>
          </a:p>
        </p:txBody>
      </p:sp>
    </p:spTree>
    <p:extLst>
      <p:ext uri="{BB962C8B-B14F-4D97-AF65-F5344CB8AC3E}">
        <p14:creationId xmlns:p14="http://schemas.microsoft.com/office/powerpoint/2010/main" val="39813243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818" name="Subtitle 2"/>
          <p:cNvSpPr>
            <a:spLocks noGrp="1"/>
          </p:cNvSpPr>
          <p:nvPr>
            <p:ph type="subTitle" idx="4294967295"/>
          </p:nvPr>
        </p:nvSpPr>
        <p:spPr>
          <a:xfrm>
            <a:off x="611560" y="1052736"/>
            <a:ext cx="8136904" cy="3816424"/>
          </a:xfrm>
        </p:spPr>
        <p:txBody>
          <a:bodyPr>
            <a:normAutofit/>
          </a:bodyPr>
          <a:lstStyle/>
          <a:p>
            <a:pPr algn="just" rtl="1" eaLnBrk="1" hangingPunct="1"/>
            <a:endParaRPr lang="en-US" dirty="0" smtClean="0">
              <a:solidFill>
                <a:schemeClr val="bg1"/>
              </a:solidFill>
              <a:cs typeface="Zar" pitchFamily="2" charset="-78"/>
            </a:endParaRPr>
          </a:p>
          <a:p>
            <a:pPr algn="just" rtl="1" eaLnBrk="1" hangingPunct="1"/>
            <a:r>
              <a:rPr lang="fa-IR" b="1" dirty="0" smtClean="0">
                <a:solidFill>
                  <a:schemeClr val="tx1"/>
                </a:solidFill>
                <a:cs typeface="Zar" pitchFamily="2" charset="-78"/>
              </a:rPr>
              <a:t>مطابق ليست ارائه شده در پايان بحث براي هر بيمار تركيب مخصوصي نوشته شده كه پس از مخلوط شدن با آب جوشيده سرد شده به حجم درج شده در برگ مشاوره رسيده و سپس از صافي عبور داده مي شود تا آماده گاواژ كردن باشد. محلول آماده شده در يخچال نگهداري مي‌شود.</a:t>
            </a:r>
            <a:endParaRPr lang="en-US" b="1" dirty="0" smtClean="0">
              <a:solidFill>
                <a:schemeClr val="tx1"/>
              </a:solidFill>
              <a:cs typeface="Zar" pitchFamily="2" charset="-78"/>
            </a:endParaRPr>
          </a:p>
          <a:p>
            <a:pPr marL="0" indent="0" rtl="1" eaLnBrk="1" hangingPunct="1">
              <a:buNone/>
            </a:pPr>
            <a:endParaRPr lang="en-US" dirty="0" smtClean="0">
              <a:solidFill>
                <a:schemeClr val="tx1"/>
              </a:solidFill>
            </a:endParaRPr>
          </a:p>
          <a:p>
            <a:pPr eaLnBrk="1" hangingPunct="1"/>
            <a:endParaRPr lang="en-US" dirty="0" smtClean="0"/>
          </a:p>
        </p:txBody>
      </p:sp>
    </p:spTree>
    <p:extLst>
      <p:ext uri="{BB962C8B-B14F-4D97-AF65-F5344CB8AC3E}">
        <p14:creationId xmlns:p14="http://schemas.microsoft.com/office/powerpoint/2010/main" val="15678992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cs typeface="B Koodak" pitchFamily="2" charset="-78"/>
              </a:rPr>
              <a:t>انواع فورمولای گاواژ</a:t>
            </a:r>
            <a:endParaRPr lang="en-US" dirty="0"/>
          </a:p>
        </p:txBody>
      </p:sp>
      <p:sp>
        <p:nvSpPr>
          <p:cNvPr id="3" name="Content Placeholder 2"/>
          <p:cNvSpPr>
            <a:spLocks noGrp="1"/>
          </p:cNvSpPr>
          <p:nvPr>
            <p:ph idx="1"/>
          </p:nvPr>
        </p:nvSpPr>
        <p:spPr/>
        <p:txBody>
          <a:bodyPr/>
          <a:lstStyle/>
          <a:p>
            <a:pPr algn="r" rtl="1"/>
            <a:r>
              <a:rPr lang="fa-IR" dirty="0">
                <a:cs typeface="B Koodak" pitchFamily="2" charset="-78"/>
              </a:rPr>
              <a:t>فورمولای استاندارد</a:t>
            </a:r>
          </a:p>
          <a:p>
            <a:pPr algn="r" rtl="1"/>
            <a:endParaRPr lang="fa-IR" dirty="0">
              <a:cs typeface="B Koodak" pitchFamily="2" charset="-78"/>
            </a:endParaRPr>
          </a:p>
          <a:p>
            <a:pPr algn="r" rtl="1"/>
            <a:r>
              <a:rPr lang="fa-IR" dirty="0">
                <a:cs typeface="B Koodak" pitchFamily="2" charset="-78"/>
              </a:rPr>
              <a:t>فورمولای المنتال</a:t>
            </a:r>
          </a:p>
          <a:p>
            <a:pPr algn="r" rtl="1"/>
            <a:endParaRPr lang="fa-IR" dirty="0">
              <a:cs typeface="B Koodak" pitchFamily="2" charset="-78"/>
            </a:endParaRPr>
          </a:p>
          <a:p>
            <a:pPr algn="r" rtl="1"/>
            <a:r>
              <a:rPr lang="fa-IR" dirty="0">
                <a:cs typeface="B Koodak" pitchFamily="2" charset="-78"/>
              </a:rPr>
              <a:t>فورمولای خاص (دیابتی.کلیوی.)</a:t>
            </a:r>
          </a:p>
          <a:p>
            <a:pPr algn="r" rtl="1">
              <a:buNone/>
            </a:pPr>
            <a:endParaRPr lang="fa-IR" dirty="0">
              <a:cs typeface="B Koodak" pitchFamily="2" charset="-78"/>
            </a:endParaRPr>
          </a:p>
          <a:p>
            <a:pPr algn="r" rtl="1"/>
            <a:r>
              <a:rPr lang="fa-IR" dirty="0">
                <a:cs typeface="B Koodak" pitchFamily="2" charset="-78"/>
              </a:rPr>
              <a:t>فورمولای اطفال</a:t>
            </a:r>
          </a:p>
          <a:p>
            <a:pPr algn="r" rtl="1"/>
            <a:endParaRPr lang="fa-IR" dirty="0">
              <a:cs typeface="B Koodak" pitchFamily="2" charset="-78"/>
            </a:endParaRPr>
          </a:p>
          <a:p>
            <a:pPr algn="r" rtl="1"/>
            <a:r>
              <a:rPr lang="fa-IR" dirty="0">
                <a:cs typeface="B Koodak" pitchFamily="2" charset="-78"/>
              </a:rPr>
              <a:t>فورمولای پرپروتیین . پر فیبر</a:t>
            </a:r>
            <a:endParaRPr lang="en-US" dirty="0">
              <a:cs typeface="B Koodak" pitchFamily="2" charset="-78"/>
            </a:endParaRPr>
          </a:p>
          <a:p>
            <a:endParaRPr lang="en-US" dirty="0"/>
          </a:p>
        </p:txBody>
      </p:sp>
    </p:spTree>
    <p:extLst>
      <p:ext uri="{BB962C8B-B14F-4D97-AF65-F5344CB8AC3E}">
        <p14:creationId xmlns:p14="http://schemas.microsoft.com/office/powerpoint/2010/main" val="900195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4100" b="1" spc="0" dirty="0">
                <a:solidFill>
                  <a:srgbClr val="C00000"/>
                </a:solidFill>
                <a:effectLst>
                  <a:outerShdw blurRad="31750" dist="25400" dir="5400000" algn="tl" rotWithShape="0">
                    <a:srgbClr val="000000">
                      <a:alpha val="25000"/>
                    </a:srgbClr>
                  </a:outerShdw>
                </a:effectLst>
                <a:latin typeface="Lucida Sans Unicode"/>
                <a:cs typeface="B Koodak" pitchFamily="2" charset="-78"/>
              </a:rPr>
              <a:t>میزان کالری فورمولای استاندارد</a:t>
            </a:r>
            <a:endParaRPr lang="en-US" dirty="0"/>
          </a:p>
        </p:txBody>
      </p:sp>
      <p:sp>
        <p:nvSpPr>
          <p:cNvPr id="3" name="Content Placeholder 2"/>
          <p:cNvSpPr>
            <a:spLocks noGrp="1"/>
          </p:cNvSpPr>
          <p:nvPr>
            <p:ph idx="1"/>
          </p:nvPr>
        </p:nvSpPr>
        <p:spPr/>
        <p:txBody>
          <a:bodyPr/>
          <a:lstStyle/>
          <a:p>
            <a:pPr algn="r" rtl="1">
              <a:buFontTx/>
              <a:buNone/>
              <a:defRPr/>
            </a:pPr>
            <a:r>
              <a:rPr lang="fa-IR" dirty="0">
                <a:cs typeface="B Koodak" pitchFamily="2" charset="-78"/>
              </a:rPr>
              <a:t>مانند پودر انترامیل استاندارد، محلول میلاتک، پودر فورتی مل و پودر انشور، </a:t>
            </a:r>
          </a:p>
          <a:p>
            <a:pPr algn="r" rtl="1">
              <a:buFontTx/>
              <a:buNone/>
              <a:defRPr/>
            </a:pPr>
            <a:endParaRPr lang="fa-IR" dirty="0">
              <a:cs typeface="B Koodak" pitchFamily="2" charset="-78"/>
            </a:endParaRPr>
          </a:p>
          <a:p>
            <a:pPr algn="r" rtl="1">
              <a:buFontTx/>
              <a:buNone/>
              <a:defRPr/>
            </a:pPr>
            <a:r>
              <a:rPr lang="fa-IR" dirty="0">
                <a:solidFill>
                  <a:srgbClr val="C00000"/>
                </a:solidFill>
                <a:cs typeface="B Koodak" pitchFamily="2" charset="-78"/>
              </a:rPr>
              <a:t>یک کیلوکالری انرژی به ازاء هر سی سی محلول</a:t>
            </a:r>
          </a:p>
          <a:p>
            <a:pPr algn="r" rtl="1">
              <a:buFontTx/>
              <a:buNone/>
              <a:defRPr/>
            </a:pPr>
            <a:r>
              <a:rPr lang="fa-IR" dirty="0">
                <a:cs typeface="B Koodak" pitchFamily="2" charset="-78"/>
              </a:rPr>
              <a:t>میزان انرژی موردنیاز بیمار چه قدر است ؟</a:t>
            </a:r>
          </a:p>
          <a:p>
            <a:pPr algn="ctr" rtl="1">
              <a:buFontTx/>
              <a:buNone/>
              <a:defRPr/>
            </a:pPr>
            <a:endParaRPr lang="fa-IR" dirty="0">
              <a:cs typeface="B Koodak" pitchFamily="2" charset="-78"/>
            </a:endParaRPr>
          </a:p>
          <a:p>
            <a:pPr algn="ctr" rtl="1">
              <a:buFontTx/>
              <a:buNone/>
              <a:defRPr/>
            </a:pPr>
            <a:r>
              <a:rPr lang="fa-IR" dirty="0">
                <a:cs typeface="B Koodak" pitchFamily="2" charset="-78"/>
              </a:rPr>
              <a:t>کل انرژی مورد نیاز روزانه =  وزن بیمار </a:t>
            </a:r>
            <a:r>
              <a:rPr lang="fa-IR" dirty="0">
                <a:latin typeface="Times New Roman"/>
                <a:cs typeface="Times New Roman"/>
              </a:rPr>
              <a:t>* </a:t>
            </a:r>
            <a:r>
              <a:rPr lang="fa-IR" dirty="0">
                <a:cs typeface="B Koodak" pitchFamily="2" charset="-78"/>
              </a:rPr>
              <a:t>عدد 25</a:t>
            </a:r>
          </a:p>
          <a:p>
            <a:pPr algn="ctr" rtl="1">
              <a:buFontTx/>
              <a:buNone/>
              <a:defRPr/>
            </a:pPr>
            <a:r>
              <a:rPr lang="fa-IR" dirty="0">
                <a:solidFill>
                  <a:srgbClr val="C00000"/>
                </a:solidFill>
                <a:cs typeface="B Koodak" pitchFamily="2" charset="-78"/>
              </a:rPr>
              <a:t>1600 کیلوکالری </a:t>
            </a:r>
          </a:p>
          <a:p>
            <a:pPr algn="ctr" rtl="1">
              <a:buFontTx/>
              <a:buNone/>
              <a:defRPr/>
            </a:pPr>
            <a:r>
              <a:rPr lang="fa-IR" dirty="0">
                <a:cs typeface="B Koodak" pitchFamily="2" charset="-78"/>
              </a:rPr>
              <a:t>میزان پروتیین موردنیاز =1/2 </a:t>
            </a:r>
            <a:r>
              <a:rPr lang="fa-IR" dirty="0">
                <a:latin typeface="Times New Roman"/>
                <a:cs typeface="Times New Roman"/>
              </a:rPr>
              <a:t>*</a:t>
            </a:r>
            <a:r>
              <a:rPr lang="fa-IR" dirty="0">
                <a:cs typeface="B Koodak" pitchFamily="2" charset="-78"/>
              </a:rPr>
              <a:t>61</a:t>
            </a:r>
            <a:r>
              <a:rPr lang="fa-IR" dirty="0">
                <a:latin typeface="Times New Roman"/>
                <a:cs typeface="Times New Roman"/>
              </a:rPr>
              <a:t>=</a:t>
            </a:r>
            <a:r>
              <a:rPr lang="fa-IR" dirty="0">
                <a:solidFill>
                  <a:schemeClr val="accent2"/>
                </a:solidFill>
                <a:cs typeface="B Koodak" pitchFamily="2" charset="-78"/>
              </a:rPr>
              <a:t>73 گرم </a:t>
            </a:r>
          </a:p>
          <a:p>
            <a:endParaRPr lang="en-US" dirty="0"/>
          </a:p>
        </p:txBody>
      </p:sp>
    </p:spTree>
    <p:extLst>
      <p:ext uri="{BB962C8B-B14F-4D97-AF65-F5344CB8AC3E}">
        <p14:creationId xmlns:p14="http://schemas.microsoft.com/office/powerpoint/2010/main" val="35898040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fa-IR" dirty="0">
                <a:cs typeface="B Koodak" pitchFamily="2" charset="-78"/>
              </a:rPr>
              <a:t>این میزان کالری در 7 نوبت  به فواصل سه ساعت از 6 صبح تا 12 شب گاواژمی شود.</a:t>
            </a:r>
          </a:p>
          <a:p>
            <a:pPr algn="r" rtl="1"/>
            <a:r>
              <a:rPr lang="fa-IR" dirty="0">
                <a:cs typeface="B Koodak" pitchFamily="2" charset="-78"/>
              </a:rPr>
              <a:t>1600 کیلوکالری انرژی مورد نیاز در هفت وعده تقسیم می شودودر هروعده 230 کیلوکالری که معادل 230سی سی از محلول استاندارد خواهد بود گاواژخواهدشد.</a:t>
            </a:r>
          </a:p>
          <a:p>
            <a:pPr algn="r" rtl="1"/>
            <a:endParaRPr lang="fa-IR" dirty="0">
              <a:cs typeface="B Koodak" pitchFamily="2" charset="-78"/>
            </a:endParaRPr>
          </a:p>
          <a:p>
            <a:pPr algn="ctr" rtl="1">
              <a:buNone/>
            </a:pPr>
            <a:r>
              <a:rPr lang="en-US" sz="900" dirty="0">
                <a:solidFill>
                  <a:srgbClr val="C00000"/>
                </a:solidFill>
                <a:cs typeface="B Koodak" pitchFamily="2" charset="-78"/>
              </a:rPr>
              <a:t>Am</a:t>
            </a:r>
            <a:r>
              <a:rPr lang="fa-IR" dirty="0">
                <a:solidFill>
                  <a:srgbClr val="C00000"/>
                </a:solidFill>
                <a:cs typeface="B Koodak" pitchFamily="2" charset="-78"/>
              </a:rPr>
              <a:t>6......</a:t>
            </a:r>
            <a:r>
              <a:rPr lang="en-US" sz="900" dirty="0">
                <a:solidFill>
                  <a:srgbClr val="C00000"/>
                </a:solidFill>
                <a:cs typeface="B Koodak" pitchFamily="2" charset="-78"/>
              </a:rPr>
              <a:t>Am</a:t>
            </a:r>
            <a:r>
              <a:rPr lang="fa-IR" dirty="0">
                <a:solidFill>
                  <a:srgbClr val="C00000"/>
                </a:solidFill>
                <a:cs typeface="B Koodak" pitchFamily="2" charset="-78"/>
              </a:rPr>
              <a:t>9...... </a:t>
            </a:r>
            <a:r>
              <a:rPr lang="en-US" sz="900" dirty="0">
                <a:solidFill>
                  <a:srgbClr val="C00000"/>
                </a:solidFill>
                <a:cs typeface="B Koodak" pitchFamily="2" charset="-78"/>
              </a:rPr>
              <a:t>Md</a:t>
            </a:r>
            <a:r>
              <a:rPr lang="en-US" dirty="0">
                <a:solidFill>
                  <a:srgbClr val="C00000"/>
                </a:solidFill>
                <a:cs typeface="B Koodak" pitchFamily="2" charset="-78"/>
              </a:rPr>
              <a:t>.</a:t>
            </a:r>
            <a:r>
              <a:rPr lang="fa-IR" dirty="0">
                <a:solidFill>
                  <a:srgbClr val="C00000"/>
                </a:solidFill>
                <a:cs typeface="B Koodak" pitchFamily="2" charset="-78"/>
              </a:rPr>
              <a:t> 12...... </a:t>
            </a:r>
            <a:r>
              <a:rPr lang="en-US" sz="900" dirty="0">
                <a:solidFill>
                  <a:srgbClr val="C00000"/>
                </a:solidFill>
                <a:cs typeface="B Koodak" pitchFamily="2" charset="-78"/>
              </a:rPr>
              <a:t>Pm</a:t>
            </a:r>
            <a:r>
              <a:rPr lang="fa-IR" dirty="0">
                <a:solidFill>
                  <a:srgbClr val="C00000"/>
                </a:solidFill>
                <a:cs typeface="B Koodak" pitchFamily="2" charset="-78"/>
              </a:rPr>
              <a:t> 3....... </a:t>
            </a:r>
            <a:r>
              <a:rPr lang="en-US" sz="900" dirty="0">
                <a:solidFill>
                  <a:srgbClr val="C00000"/>
                </a:solidFill>
                <a:cs typeface="B Koodak" pitchFamily="2" charset="-78"/>
              </a:rPr>
              <a:t>Pm</a:t>
            </a:r>
            <a:r>
              <a:rPr lang="fa-IR" dirty="0">
                <a:solidFill>
                  <a:srgbClr val="C00000"/>
                </a:solidFill>
                <a:cs typeface="B Koodak" pitchFamily="2" charset="-78"/>
              </a:rPr>
              <a:t>6....... </a:t>
            </a:r>
            <a:r>
              <a:rPr lang="en-US" sz="900" dirty="0">
                <a:solidFill>
                  <a:srgbClr val="C00000"/>
                </a:solidFill>
                <a:cs typeface="B Koodak" pitchFamily="2" charset="-78"/>
              </a:rPr>
              <a:t>Pm</a:t>
            </a:r>
            <a:r>
              <a:rPr lang="fa-IR" dirty="0">
                <a:solidFill>
                  <a:srgbClr val="C00000"/>
                </a:solidFill>
                <a:cs typeface="B Koodak" pitchFamily="2" charset="-78"/>
              </a:rPr>
              <a:t> 9........ </a:t>
            </a:r>
            <a:r>
              <a:rPr lang="en-US" sz="900" dirty="0" err="1">
                <a:solidFill>
                  <a:srgbClr val="C00000"/>
                </a:solidFill>
                <a:cs typeface="B Koodak" pitchFamily="2" charset="-78"/>
              </a:rPr>
              <a:t>Mn</a:t>
            </a:r>
            <a:r>
              <a:rPr lang="fa-IR" sz="900" dirty="0">
                <a:solidFill>
                  <a:srgbClr val="C00000"/>
                </a:solidFill>
                <a:cs typeface="B Koodak" pitchFamily="2" charset="-78"/>
              </a:rPr>
              <a:t> </a:t>
            </a:r>
            <a:r>
              <a:rPr lang="fa-IR" dirty="0">
                <a:solidFill>
                  <a:srgbClr val="C00000"/>
                </a:solidFill>
                <a:cs typeface="B Koodak" pitchFamily="2" charset="-78"/>
              </a:rPr>
              <a:t>12</a:t>
            </a:r>
          </a:p>
          <a:p>
            <a:pPr algn="r" rtl="1"/>
            <a:endParaRPr lang="fa-IR" dirty="0">
              <a:cs typeface="B Koodak" pitchFamily="2" charset="-78"/>
            </a:endParaRPr>
          </a:p>
          <a:p>
            <a:pPr algn="r" rtl="1"/>
            <a:r>
              <a:rPr lang="fa-IR" dirty="0">
                <a:cs typeface="B Koodak" pitchFamily="2" charset="-78"/>
              </a:rPr>
              <a:t>از 12 شب تا 6 صبح به دستگاه گوارش استراحت داده خواهد شد.</a:t>
            </a:r>
            <a:endParaRPr lang="en-US" dirty="0">
              <a:cs typeface="B Koodak" pitchFamily="2" charset="-78"/>
            </a:endParaRPr>
          </a:p>
          <a:p>
            <a:pPr marL="0" indent="0">
              <a:buNone/>
            </a:pPr>
            <a:endParaRPr lang="en-US" dirty="0"/>
          </a:p>
        </p:txBody>
      </p:sp>
    </p:spTree>
    <p:extLst>
      <p:ext uri="{BB962C8B-B14F-4D97-AF65-F5344CB8AC3E}">
        <p14:creationId xmlns:p14="http://schemas.microsoft.com/office/powerpoint/2010/main" val="14465554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cs typeface="B Koodak" pitchFamily="2" charset="-78"/>
              </a:rPr>
              <a:t>میزان باقیمانده</a:t>
            </a:r>
            <a:endParaRPr lang="en-US" dirty="0"/>
          </a:p>
        </p:txBody>
      </p:sp>
      <p:sp>
        <p:nvSpPr>
          <p:cNvPr id="3" name="Content Placeholder 2"/>
          <p:cNvSpPr>
            <a:spLocks noGrp="1"/>
          </p:cNvSpPr>
          <p:nvPr>
            <p:ph idx="1"/>
          </p:nvPr>
        </p:nvSpPr>
        <p:spPr/>
        <p:txBody>
          <a:bodyPr/>
          <a:lstStyle/>
          <a:p>
            <a:pPr algn="r"/>
            <a:r>
              <a:rPr lang="fa-IR" dirty="0">
                <a:cs typeface="B Koodak" pitchFamily="2" charset="-78"/>
              </a:rPr>
              <a:t>توصیه می شود:</a:t>
            </a:r>
          </a:p>
          <a:p>
            <a:pPr algn="r" rtl="1"/>
            <a:r>
              <a:rPr lang="fa-IR" dirty="0">
                <a:cs typeface="B Koodak" pitchFamily="2" charset="-78"/>
              </a:rPr>
              <a:t>اندازه گیری باقیمانده قبل از انجام گاواژبه عنوان مراقبت روتین </a:t>
            </a:r>
            <a:r>
              <a:rPr lang="fa-IR" dirty="0" smtClean="0">
                <a:cs typeface="B Koodak" pitchFamily="2" charset="-78"/>
              </a:rPr>
              <a:t>در</a:t>
            </a:r>
            <a:r>
              <a:rPr lang="en-US" dirty="0" err="1" smtClean="0">
                <a:cs typeface="B Koodak" pitchFamily="2" charset="-78"/>
              </a:rPr>
              <a:t>icu</a:t>
            </a:r>
            <a:r>
              <a:rPr lang="fa-IR" dirty="0">
                <a:cs typeface="B Koodak" pitchFamily="2" charset="-78"/>
              </a:rPr>
              <a:t>انجام نشود.</a:t>
            </a:r>
          </a:p>
          <a:p>
            <a:pPr algn="r" rtl="1"/>
            <a:endParaRPr lang="fa-IR" dirty="0">
              <a:cs typeface="B Koodak" pitchFamily="2" charset="-78"/>
            </a:endParaRPr>
          </a:p>
          <a:p>
            <a:pPr algn="r" rtl="1"/>
            <a:r>
              <a:rPr lang="fa-IR" dirty="0">
                <a:cs typeface="B Koodak" pitchFamily="2" charset="-78"/>
              </a:rPr>
              <a:t>درمراکزی که باقیمانده اندازه گیری می شود:</a:t>
            </a:r>
          </a:p>
          <a:p>
            <a:pPr algn="r" rtl="1"/>
            <a:r>
              <a:rPr lang="fa-IR" dirty="0">
                <a:cs typeface="B Koodak" pitchFamily="2" charset="-78"/>
              </a:rPr>
              <a:t>از قطع گاواژدر مواردی که باقیمانده کمتر از 500</a:t>
            </a:r>
            <a:r>
              <a:rPr lang="en-US" dirty="0">
                <a:cs typeface="B Koodak" pitchFamily="2" charset="-78"/>
              </a:rPr>
              <a:t>cc</a:t>
            </a:r>
            <a:r>
              <a:rPr lang="fa-IR" dirty="0">
                <a:cs typeface="B Koodak" pitchFamily="2" charset="-78"/>
              </a:rPr>
              <a:t>باشد باید اجتناب شود.</a:t>
            </a:r>
          </a:p>
          <a:p>
            <a:pPr algn="r" rtl="1"/>
            <a:endParaRPr lang="fa-IR" dirty="0">
              <a:cs typeface="B Koodak" pitchFamily="2" charset="-78"/>
            </a:endParaRPr>
          </a:p>
          <a:p>
            <a:pPr algn="r" rtl="1"/>
            <a:r>
              <a:rPr lang="fa-IR" dirty="0">
                <a:cs typeface="B Koodak" pitchFamily="2" charset="-78"/>
              </a:rPr>
              <a:t>میزان باقیمانده با میزان آسپیراسیون مرتبط نیست. </a:t>
            </a:r>
          </a:p>
          <a:p>
            <a:endParaRPr lang="en-US" dirty="0"/>
          </a:p>
        </p:txBody>
      </p:sp>
    </p:spTree>
    <p:extLst>
      <p:ext uri="{BB962C8B-B14F-4D97-AF65-F5344CB8AC3E}">
        <p14:creationId xmlns:p14="http://schemas.microsoft.com/office/powerpoint/2010/main" val="3969636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rPr>
              <a:t>راهکار کاهش خطر</a:t>
            </a:r>
            <a:endParaRPr lang="en-US" dirty="0"/>
          </a:p>
        </p:txBody>
      </p:sp>
      <p:sp>
        <p:nvSpPr>
          <p:cNvPr id="3" name="Content Placeholder 2"/>
          <p:cNvSpPr>
            <a:spLocks noGrp="1"/>
          </p:cNvSpPr>
          <p:nvPr>
            <p:ph idx="1"/>
          </p:nvPr>
        </p:nvSpPr>
        <p:spPr/>
        <p:txBody>
          <a:bodyPr/>
          <a:lstStyle/>
          <a:p>
            <a:pPr algn="r" rtl="1">
              <a:lnSpc>
                <a:spcPct val="150000"/>
              </a:lnSpc>
            </a:pPr>
            <a:r>
              <a:rPr lang="fa-IR" dirty="0">
                <a:cs typeface="B Koodak" pitchFamily="2" charset="-78"/>
              </a:rPr>
              <a:t>انجام تغذیه مداوم به جای بولوس</a:t>
            </a:r>
          </a:p>
          <a:p>
            <a:pPr algn="r" rtl="1">
              <a:lnSpc>
                <a:spcPct val="150000"/>
              </a:lnSpc>
            </a:pPr>
            <a:r>
              <a:rPr lang="fa-IR" dirty="0">
                <a:cs typeface="B Koodak" pitchFamily="2" charset="-78"/>
              </a:rPr>
              <a:t>قراردادن تیوب در قسمتهایی دیستال تر از معده ، نازو دئودنال یا نازوژژنال تیوب</a:t>
            </a:r>
          </a:p>
          <a:p>
            <a:pPr algn="r" rtl="1">
              <a:lnSpc>
                <a:spcPct val="150000"/>
              </a:lnSpc>
            </a:pPr>
            <a:r>
              <a:rPr lang="fa-IR" dirty="0">
                <a:cs typeface="B Koodak" pitchFamily="2" charset="-78"/>
              </a:rPr>
              <a:t>تجویز داروهای پروکینتیک </a:t>
            </a:r>
          </a:p>
          <a:p>
            <a:pPr algn="r" rtl="1">
              <a:lnSpc>
                <a:spcPct val="150000"/>
              </a:lnSpc>
            </a:pPr>
            <a:r>
              <a:rPr lang="fa-IR" dirty="0">
                <a:cs typeface="B Koodak" pitchFamily="2" charset="-78"/>
              </a:rPr>
              <a:t>استفاده از دهان شویه کلرهگزیدین دوبار در روز</a:t>
            </a:r>
          </a:p>
          <a:p>
            <a:pPr algn="r" rtl="1">
              <a:lnSpc>
                <a:spcPct val="150000"/>
              </a:lnSpc>
            </a:pPr>
            <a:r>
              <a:rPr lang="fa-IR" dirty="0">
                <a:cs typeface="B Koodak" pitchFamily="2" charset="-78"/>
              </a:rPr>
              <a:t>زاویه سر 30 تا 45 درجه باشد</a:t>
            </a:r>
            <a:endParaRPr lang="en-US" dirty="0">
              <a:cs typeface="B Koodak" pitchFamily="2" charset="-78"/>
            </a:endParaRPr>
          </a:p>
          <a:p>
            <a:endParaRPr lang="en-US" dirty="0"/>
          </a:p>
        </p:txBody>
      </p:sp>
    </p:spTree>
    <p:extLst>
      <p:ext uri="{BB962C8B-B14F-4D97-AF65-F5344CB8AC3E}">
        <p14:creationId xmlns:p14="http://schemas.microsoft.com/office/powerpoint/2010/main" val="631532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11560" y="980728"/>
            <a:ext cx="8229600" cy="1224136"/>
          </a:xfrm>
        </p:spPr>
        <p:txBody>
          <a:bodyPr>
            <a:normAutofit fontScale="90000"/>
          </a:bodyPr>
          <a:lstStyle/>
          <a:p>
            <a:pPr algn="r" rtl="1">
              <a:defRPr/>
            </a:pPr>
            <a:r>
              <a:rPr lang="fa-IR" sz="4000" b="1" dirty="0" smtClean="0">
                <a:solidFill>
                  <a:schemeClr val="tx1"/>
                </a:solidFill>
                <a:cs typeface="Zar" pitchFamily="2" charset="-78"/>
              </a:rPr>
              <a:t>ميزان هوشياري يا </a:t>
            </a:r>
            <a:r>
              <a:rPr lang="en-US" sz="4000" b="1" dirty="0" smtClean="0">
                <a:solidFill>
                  <a:schemeClr val="tx1"/>
                </a:solidFill>
                <a:cs typeface="Zar" pitchFamily="2" charset="-78"/>
              </a:rPr>
              <a:t>GCS</a:t>
            </a:r>
            <a:r>
              <a:rPr lang="fa-IR" sz="4000" b="1" dirty="0" smtClean="0">
                <a:solidFill>
                  <a:schemeClr val="tx1"/>
                </a:solidFill>
                <a:cs typeface="Zar" pitchFamily="2" charset="-78"/>
              </a:rPr>
              <a:t>:</a:t>
            </a:r>
            <a:r>
              <a:rPr lang="en-US" b="1" dirty="0" err="1">
                <a:solidFill>
                  <a:schemeClr val="tx1"/>
                </a:solidFill>
                <a:cs typeface="Zar" pitchFamily="2" charset="-78"/>
              </a:rPr>
              <a:t>Glasco</a:t>
            </a:r>
            <a:r>
              <a:rPr lang="en-US" b="1" dirty="0">
                <a:solidFill>
                  <a:schemeClr val="tx1"/>
                </a:solidFill>
                <a:cs typeface="Zar" pitchFamily="2" charset="-78"/>
              </a:rPr>
              <a:t> coma scale</a:t>
            </a:r>
            <a:r>
              <a:rPr lang="en-US" sz="4000" b="1" dirty="0" smtClean="0">
                <a:solidFill>
                  <a:schemeClr val="tx1"/>
                </a:solidFill>
                <a:cs typeface="Zar" pitchFamily="2" charset="-78"/>
              </a:rPr>
              <a:t/>
            </a:r>
            <a:br>
              <a:rPr lang="en-US" sz="4000" b="1" dirty="0" smtClean="0">
                <a:solidFill>
                  <a:schemeClr val="tx1"/>
                </a:solidFill>
                <a:cs typeface="Zar" pitchFamily="2" charset="-78"/>
              </a:rPr>
            </a:br>
            <a:r>
              <a:rPr lang="en-US" b="1" dirty="0" smtClean="0">
                <a:solidFill>
                  <a:schemeClr val="tx1"/>
                </a:solidFill>
              </a:rPr>
              <a:t/>
            </a:r>
            <a:br>
              <a:rPr lang="en-US" b="1" dirty="0" smtClean="0">
                <a:solidFill>
                  <a:schemeClr val="tx1"/>
                </a:solidFill>
              </a:rPr>
            </a:br>
            <a:endParaRPr lang="en-US" b="1" dirty="0">
              <a:solidFill>
                <a:schemeClr val="tx1"/>
              </a:solidFill>
            </a:endParaRPr>
          </a:p>
        </p:txBody>
      </p:sp>
      <p:sp>
        <p:nvSpPr>
          <p:cNvPr id="7171" name="Subtitle 2"/>
          <p:cNvSpPr>
            <a:spLocks noGrp="1"/>
          </p:cNvSpPr>
          <p:nvPr>
            <p:ph type="subTitle" idx="4294967295"/>
          </p:nvPr>
        </p:nvSpPr>
        <p:spPr>
          <a:xfrm>
            <a:off x="251520" y="1988840"/>
            <a:ext cx="8496944" cy="4320481"/>
          </a:xfrm>
        </p:spPr>
        <p:txBody>
          <a:bodyPr anchor="ctr"/>
          <a:lstStyle/>
          <a:p>
            <a:pPr algn="r" rtl="1" eaLnBrk="1" hangingPunct="1"/>
            <a:r>
              <a:rPr lang="fa-IR" sz="3600" dirty="0" smtClean="0">
                <a:solidFill>
                  <a:schemeClr val="tx1"/>
                </a:solidFill>
                <a:cs typeface="Zar" pitchFamily="2" charset="-78"/>
              </a:rPr>
              <a:t>8</a:t>
            </a:r>
            <a:r>
              <a:rPr lang="en-US" sz="3600" dirty="0" smtClean="0">
                <a:solidFill>
                  <a:schemeClr val="tx1"/>
                </a:solidFill>
                <a:cs typeface="Zar" pitchFamily="2" charset="-78"/>
              </a:rPr>
              <a:t>GCS</a:t>
            </a:r>
            <a:r>
              <a:rPr lang="en-US" sz="3600" dirty="0" smtClean="0">
                <a:solidFill>
                  <a:schemeClr val="tx1"/>
                </a:solidFill>
                <a:cs typeface="Zar" pitchFamily="2" charset="-78"/>
              </a:rPr>
              <a:t>&lt;</a:t>
            </a:r>
            <a:r>
              <a:rPr lang="fa-IR" sz="3600" dirty="0" smtClean="0">
                <a:solidFill>
                  <a:schemeClr val="tx1"/>
                </a:solidFill>
                <a:cs typeface="Zar" pitchFamily="2" charset="-78"/>
              </a:rPr>
              <a:t>  ،آسيب شديد</a:t>
            </a:r>
            <a:endParaRPr lang="en-US" sz="3600" dirty="0" smtClean="0">
              <a:solidFill>
                <a:schemeClr val="tx1"/>
              </a:solidFill>
              <a:cs typeface="Zar" pitchFamily="2" charset="-78"/>
            </a:endParaRPr>
          </a:p>
          <a:p>
            <a:pPr algn="r" rtl="1" eaLnBrk="1" hangingPunct="1"/>
            <a:r>
              <a:rPr lang="fa-IR" sz="3600" dirty="0" smtClean="0">
                <a:solidFill>
                  <a:schemeClr val="tx1"/>
                </a:solidFill>
                <a:cs typeface="Zar" pitchFamily="2" charset="-78"/>
              </a:rPr>
              <a:t>13-9 =</a:t>
            </a:r>
            <a:r>
              <a:rPr lang="en-US" sz="3600" dirty="0" smtClean="0">
                <a:solidFill>
                  <a:schemeClr val="tx1"/>
                </a:solidFill>
                <a:cs typeface="Zar" pitchFamily="2" charset="-78"/>
              </a:rPr>
              <a:t> GCS</a:t>
            </a:r>
            <a:r>
              <a:rPr lang="fa-IR" sz="3600" dirty="0" smtClean="0">
                <a:solidFill>
                  <a:schemeClr val="tx1"/>
                </a:solidFill>
                <a:cs typeface="Zar" pitchFamily="2" charset="-78"/>
              </a:rPr>
              <a:t>،آسيب متوسط</a:t>
            </a:r>
            <a:endParaRPr lang="en-US" sz="3600" dirty="0" smtClean="0">
              <a:solidFill>
                <a:schemeClr val="tx1"/>
              </a:solidFill>
              <a:cs typeface="Zar" pitchFamily="2" charset="-78"/>
            </a:endParaRPr>
          </a:p>
          <a:p>
            <a:pPr algn="r" rtl="1" eaLnBrk="1" hangingPunct="1"/>
            <a:r>
              <a:rPr lang="fa-IR" sz="3600" dirty="0" smtClean="0">
                <a:solidFill>
                  <a:schemeClr val="tx1"/>
                </a:solidFill>
                <a:cs typeface="Zar" pitchFamily="2" charset="-78"/>
              </a:rPr>
              <a:t>15-14 = </a:t>
            </a:r>
            <a:r>
              <a:rPr lang="en-US" sz="3600" dirty="0" smtClean="0">
                <a:solidFill>
                  <a:schemeClr val="tx1"/>
                </a:solidFill>
                <a:cs typeface="Zar" pitchFamily="2" charset="-78"/>
              </a:rPr>
              <a:t>GCS</a:t>
            </a:r>
            <a:r>
              <a:rPr lang="fa-IR" sz="3600" dirty="0" smtClean="0">
                <a:solidFill>
                  <a:schemeClr val="tx1"/>
                </a:solidFill>
                <a:cs typeface="Zar" pitchFamily="2" charset="-78"/>
              </a:rPr>
              <a:t>، آسيب خفيف</a:t>
            </a:r>
            <a:endParaRPr lang="en-US" sz="3600" dirty="0" smtClean="0">
              <a:solidFill>
                <a:schemeClr val="tx1"/>
              </a:solidFill>
              <a:cs typeface="Zar" pitchFamily="2" charset="-78"/>
            </a:endParaRPr>
          </a:p>
          <a:p>
            <a:pPr eaLnBrk="1" hangingPunct="1"/>
            <a:endParaRPr lang="en-US" dirty="0" smtClean="0">
              <a:solidFill>
                <a:schemeClr val="tx1"/>
              </a:solidFill>
            </a:endParaRPr>
          </a:p>
        </p:txBody>
      </p:sp>
    </p:spTree>
    <p:extLst>
      <p:ext uri="{BB962C8B-B14F-4D97-AF65-F5344CB8AC3E}">
        <p14:creationId xmlns:p14="http://schemas.microsoft.com/office/powerpoint/2010/main" val="27586765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rPr>
              <a:t>اسهال</a:t>
            </a:r>
            <a:endParaRPr lang="en-US" dirty="0"/>
          </a:p>
        </p:txBody>
      </p:sp>
      <p:sp>
        <p:nvSpPr>
          <p:cNvPr id="3" name="Content Placeholder 2"/>
          <p:cNvSpPr>
            <a:spLocks noGrp="1"/>
          </p:cNvSpPr>
          <p:nvPr>
            <p:ph idx="1"/>
          </p:nvPr>
        </p:nvSpPr>
        <p:spPr/>
        <p:txBody>
          <a:bodyPr/>
          <a:lstStyle/>
          <a:p>
            <a:pPr algn="r" rtl="1"/>
            <a:r>
              <a:rPr lang="fa-IR" dirty="0">
                <a:cs typeface="B Koodak" pitchFamily="2" charset="-78"/>
              </a:rPr>
              <a:t>تعریف اسهال در آی سی یو بسته به نحوه اندازه گیری میزان دفع عبارت است از:</a:t>
            </a:r>
          </a:p>
          <a:p>
            <a:pPr algn="r" rtl="1"/>
            <a:r>
              <a:rPr lang="fa-IR" dirty="0">
                <a:cs typeface="B Koodak" pitchFamily="2" charset="-78"/>
              </a:rPr>
              <a:t>دوتا سه نوبت دفع مایع در روز یا بیشتر از 250 گرم دفع مدفوع آبکی در روز</a:t>
            </a:r>
          </a:p>
          <a:p>
            <a:pPr algn="r" rtl="1"/>
            <a:endParaRPr lang="fa-IR" dirty="0">
              <a:cs typeface="B Koodak" pitchFamily="2" charset="-78"/>
            </a:endParaRPr>
          </a:p>
          <a:p>
            <a:pPr algn="r" rtl="1"/>
            <a:endParaRPr lang="fa-IR" dirty="0">
              <a:cs typeface="B Koodak" pitchFamily="2" charset="-78"/>
            </a:endParaRPr>
          </a:p>
          <a:p>
            <a:pPr algn="r" rtl="1"/>
            <a:r>
              <a:rPr lang="fa-IR" dirty="0">
                <a:cs typeface="B Koodak" pitchFamily="2" charset="-78"/>
              </a:rPr>
              <a:t>عوارض اسهال:</a:t>
            </a:r>
          </a:p>
          <a:p>
            <a:pPr algn="r" rtl="1">
              <a:buNone/>
            </a:pPr>
            <a:r>
              <a:rPr lang="fa-IR" dirty="0">
                <a:cs typeface="B Koodak" pitchFamily="2" charset="-78"/>
              </a:rPr>
              <a:t>اختلال الکترولیتی- ایجاد زخم در ناحیه پرینه – دهیدراتاسیون- عفونت زخم</a:t>
            </a:r>
            <a:endParaRPr lang="en-US" dirty="0">
              <a:cs typeface="B Koodak" pitchFamily="2" charset="-78"/>
            </a:endParaRPr>
          </a:p>
          <a:p>
            <a:endParaRPr lang="en-US" dirty="0"/>
          </a:p>
        </p:txBody>
      </p:sp>
    </p:spTree>
    <p:extLst>
      <p:ext uri="{BB962C8B-B14F-4D97-AF65-F5344CB8AC3E}">
        <p14:creationId xmlns:p14="http://schemas.microsoft.com/office/powerpoint/2010/main" val="3459432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rPr>
              <a:t>راهکار</a:t>
            </a:r>
            <a:endParaRPr lang="en-US" dirty="0"/>
          </a:p>
        </p:txBody>
      </p:sp>
      <p:sp>
        <p:nvSpPr>
          <p:cNvPr id="3" name="Content Placeholder 2"/>
          <p:cNvSpPr>
            <a:spLocks noGrp="1"/>
          </p:cNvSpPr>
          <p:nvPr>
            <p:ph idx="1"/>
          </p:nvPr>
        </p:nvSpPr>
        <p:spPr/>
        <p:txBody>
          <a:bodyPr/>
          <a:lstStyle/>
          <a:p>
            <a:pPr algn="r" rtl="1"/>
            <a:r>
              <a:rPr lang="fa-IR" dirty="0">
                <a:cs typeface="B Koodak" pitchFamily="2" charset="-78"/>
              </a:rPr>
              <a:t>تغییر نوع فورمولا و استفاده از فورمولاهای المنتال یا فورمولاهای حاوی هردونوع فیبر محلول و نامحلول</a:t>
            </a:r>
          </a:p>
          <a:p>
            <a:pPr algn="r" rtl="1"/>
            <a:endParaRPr lang="fa-IR" dirty="0">
              <a:cs typeface="B Koodak" pitchFamily="2" charset="-78"/>
            </a:endParaRPr>
          </a:p>
          <a:p>
            <a:pPr algn="r" rtl="1"/>
            <a:r>
              <a:rPr lang="fa-IR" dirty="0">
                <a:cs typeface="B Koodak" pitchFamily="2" charset="-78"/>
              </a:rPr>
              <a:t>مصرف 10 تا 20 گرم از فیبرها ی محلول تخمیری(پکتین،اینولین،</a:t>
            </a:r>
            <a:r>
              <a:rPr lang="en-US" sz="1600" dirty="0">
                <a:cs typeface="B Koodak" pitchFamily="2" charset="-78"/>
              </a:rPr>
              <a:t>FOS</a:t>
            </a:r>
            <a:r>
              <a:rPr lang="fa-IR" sz="1600" dirty="0">
                <a:cs typeface="B Koodak" pitchFamily="2" charset="-78"/>
              </a:rPr>
              <a:t> </a:t>
            </a:r>
            <a:r>
              <a:rPr lang="fa-IR" dirty="0">
                <a:cs typeface="B Koodak" pitchFamily="2" charset="-78"/>
              </a:rPr>
              <a:t>)در دوزهای منقسم د رروز (موثرتر از فورمولای پر فیبر)</a:t>
            </a:r>
          </a:p>
          <a:p>
            <a:endParaRPr lang="en-US" dirty="0"/>
          </a:p>
        </p:txBody>
      </p:sp>
    </p:spTree>
    <p:extLst>
      <p:ext uri="{BB962C8B-B14F-4D97-AF65-F5344CB8AC3E}">
        <p14:creationId xmlns:p14="http://schemas.microsoft.com/office/powerpoint/2010/main" val="4814403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rPr>
              <a:t>سندرم تغذیه مجدد</a:t>
            </a:r>
            <a:endParaRPr lang="en-US" dirty="0"/>
          </a:p>
        </p:txBody>
      </p:sp>
      <p:sp>
        <p:nvSpPr>
          <p:cNvPr id="3" name="Content Placeholder 2"/>
          <p:cNvSpPr>
            <a:spLocks noGrp="1"/>
          </p:cNvSpPr>
          <p:nvPr>
            <p:ph idx="1"/>
          </p:nvPr>
        </p:nvSpPr>
        <p:spPr/>
        <p:txBody>
          <a:bodyPr/>
          <a:lstStyle/>
          <a:p>
            <a:pPr algn="r" rtl="1">
              <a:buFontTx/>
              <a:buNone/>
              <a:defRPr/>
            </a:pPr>
            <a:r>
              <a:rPr lang="fa-IR" dirty="0">
                <a:cs typeface="B Koodak" pitchFamily="2" charset="-78"/>
              </a:rPr>
              <a:t>به علت شیفت الکترولیتها به داخل سلول صورت می گیرد:</a:t>
            </a:r>
          </a:p>
          <a:p>
            <a:pPr algn="r" rtl="1">
              <a:lnSpc>
                <a:spcPct val="150000"/>
              </a:lnSpc>
              <a:buFontTx/>
              <a:buNone/>
              <a:defRPr/>
            </a:pPr>
            <a:r>
              <a:rPr lang="fa-IR" dirty="0">
                <a:cs typeface="B Koodak" pitchFamily="2" charset="-78"/>
              </a:rPr>
              <a:t>کاهش سطح سرمی </a:t>
            </a:r>
            <a:r>
              <a:rPr lang="en-US" dirty="0">
                <a:cs typeface="B Koodak" pitchFamily="2" charset="-78"/>
              </a:rPr>
              <a:t>Mg, K,P</a:t>
            </a:r>
          </a:p>
          <a:p>
            <a:pPr algn="r" rtl="1">
              <a:lnSpc>
                <a:spcPct val="150000"/>
              </a:lnSpc>
              <a:buFontTx/>
              <a:buNone/>
              <a:defRPr/>
            </a:pPr>
            <a:r>
              <a:rPr lang="fa-IR" dirty="0">
                <a:cs typeface="B Koodak" pitchFamily="2" charset="-78"/>
              </a:rPr>
              <a:t>کمبود ویتامین </a:t>
            </a:r>
            <a:r>
              <a:rPr lang="en-US" dirty="0">
                <a:cs typeface="B Koodak" pitchFamily="2" charset="-78"/>
              </a:rPr>
              <a:t>B1</a:t>
            </a:r>
            <a:r>
              <a:rPr lang="fa-IR" dirty="0">
                <a:cs typeface="B Koodak" pitchFamily="2" charset="-78"/>
              </a:rPr>
              <a:t>در بروز این سندرم موثر است.</a:t>
            </a:r>
          </a:p>
          <a:p>
            <a:pPr algn="r" rtl="1">
              <a:lnSpc>
                <a:spcPct val="150000"/>
              </a:lnSpc>
              <a:buFontTx/>
              <a:buNone/>
              <a:defRPr/>
            </a:pPr>
            <a:r>
              <a:rPr lang="fa-IR" dirty="0">
                <a:cs typeface="B Koodak" pitchFamily="2" charset="-78"/>
              </a:rPr>
              <a:t>راهکار : شروع تغذیه با مقادیر کم کالری صورت پذیرد.</a:t>
            </a:r>
            <a:endParaRPr lang="en-US" dirty="0">
              <a:cs typeface="B Koodak" pitchFamily="2" charset="-78"/>
            </a:endParaRPr>
          </a:p>
          <a:p>
            <a:endParaRPr lang="en-US" dirty="0"/>
          </a:p>
        </p:txBody>
      </p:sp>
    </p:spTree>
    <p:extLst>
      <p:ext uri="{BB962C8B-B14F-4D97-AF65-F5344CB8AC3E}">
        <p14:creationId xmlns:p14="http://schemas.microsoft.com/office/powerpoint/2010/main" val="38249160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rPr>
              <a:t>سایر موارد افزودنی به گاواژ</a:t>
            </a:r>
            <a:endParaRPr lang="en-US" dirty="0"/>
          </a:p>
        </p:txBody>
      </p:sp>
      <p:sp>
        <p:nvSpPr>
          <p:cNvPr id="3" name="Content Placeholder 2"/>
          <p:cNvSpPr>
            <a:spLocks noGrp="1"/>
          </p:cNvSpPr>
          <p:nvPr>
            <p:ph idx="1"/>
          </p:nvPr>
        </p:nvSpPr>
        <p:spPr/>
        <p:txBody>
          <a:bodyPr/>
          <a:lstStyle/>
          <a:p>
            <a:pPr algn="r" rtl="1"/>
            <a:r>
              <a:rPr lang="fa-IR" dirty="0">
                <a:cs typeface="B Koodak" pitchFamily="2" charset="-78"/>
              </a:rPr>
              <a:t>در مواردی که کمبود ویتامین دی وجود دارد تجویز مگا دوز ویتامین دی هفتگی توصیه می شود.</a:t>
            </a:r>
          </a:p>
          <a:p>
            <a:pPr algn="r" rtl="1"/>
            <a:endParaRPr lang="fa-IR" dirty="0">
              <a:cs typeface="B Koodak" pitchFamily="2" charset="-78"/>
            </a:endParaRPr>
          </a:p>
          <a:p>
            <a:pPr algn="r" rtl="1"/>
            <a:r>
              <a:rPr lang="fa-IR" dirty="0">
                <a:cs typeface="B Koodak" pitchFamily="2" charset="-78"/>
              </a:rPr>
              <a:t>تجویز آنتی اکسیدانها شامل :ویتامین ٍ</a:t>
            </a:r>
            <a:r>
              <a:rPr lang="en-US" dirty="0">
                <a:cs typeface="B Koodak" pitchFamily="2" charset="-78"/>
              </a:rPr>
              <a:t>E</a:t>
            </a:r>
            <a:r>
              <a:rPr lang="fa-IR" dirty="0">
                <a:cs typeface="B Koodak" pitchFamily="2" charset="-78"/>
              </a:rPr>
              <a:t>وروی و سلنیوم وویتامین </a:t>
            </a:r>
            <a:r>
              <a:rPr lang="en-US" dirty="0">
                <a:cs typeface="B Koodak" pitchFamily="2" charset="-78"/>
              </a:rPr>
              <a:t>C</a:t>
            </a:r>
            <a:r>
              <a:rPr lang="fa-IR" dirty="0">
                <a:cs typeface="B Koodak" pitchFamily="2" charset="-78"/>
              </a:rPr>
              <a:t>در بیماران با نیازهای خاص مانند سوختگی.تروما.بیماران یکه زیر ونتیلاتور هستند توصیه می شود.</a:t>
            </a:r>
          </a:p>
          <a:p>
            <a:pPr algn="r" rtl="1"/>
            <a:endParaRPr lang="fa-IR" dirty="0">
              <a:cs typeface="B Koodak" pitchFamily="2" charset="-78"/>
            </a:endParaRPr>
          </a:p>
          <a:p>
            <a:pPr algn="r" rtl="1"/>
            <a:r>
              <a:rPr lang="fa-IR" dirty="0">
                <a:cs typeface="B Koodak" pitchFamily="2" charset="-78"/>
              </a:rPr>
              <a:t>تجویز گلوتامین به طور روتین در بیماران حاد توصیه نمی شود.</a:t>
            </a:r>
            <a:endParaRPr lang="en-US" dirty="0">
              <a:cs typeface="B Koodak" pitchFamily="2" charset="-78"/>
            </a:endParaRPr>
          </a:p>
          <a:p>
            <a:endParaRPr lang="en-US" dirty="0"/>
          </a:p>
        </p:txBody>
      </p:sp>
    </p:spTree>
    <p:extLst>
      <p:ext uri="{BB962C8B-B14F-4D97-AF65-F5344CB8AC3E}">
        <p14:creationId xmlns:p14="http://schemas.microsoft.com/office/powerpoint/2010/main" val="2536732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fa-IR" dirty="0">
                <a:cs typeface="B Koodak" pitchFamily="2" charset="-78"/>
              </a:rPr>
              <a:t>استفاده از فورمولاهای ایمنی حاوی اسیدهای چرب </a:t>
            </a:r>
            <a:r>
              <a:rPr lang="en-US" dirty="0">
                <a:cs typeface="B Koodak" pitchFamily="2" charset="-78"/>
              </a:rPr>
              <a:t>EPA</a:t>
            </a:r>
            <a:r>
              <a:rPr lang="fa-IR" dirty="0">
                <a:cs typeface="B Koodak" pitchFamily="2" charset="-78"/>
              </a:rPr>
              <a:t>و </a:t>
            </a:r>
            <a:r>
              <a:rPr lang="en-US" dirty="0">
                <a:cs typeface="B Koodak" pitchFamily="2" charset="-78"/>
              </a:rPr>
              <a:t>DHA</a:t>
            </a:r>
            <a:r>
              <a:rPr lang="fa-IR" dirty="0">
                <a:cs typeface="B Koodak" pitchFamily="2" charset="-78"/>
              </a:rPr>
              <a:t>و ارژنین و گلوتامین به طور روتین توصیه نمی شود.</a:t>
            </a:r>
          </a:p>
          <a:p>
            <a:pPr algn="r" rtl="1"/>
            <a:endParaRPr lang="fa-IR" dirty="0">
              <a:cs typeface="B Koodak" pitchFamily="2" charset="-78"/>
            </a:endParaRPr>
          </a:p>
          <a:p>
            <a:pPr algn="r" rtl="1"/>
            <a:endParaRPr lang="fa-IR" dirty="0">
              <a:cs typeface="B Koodak" pitchFamily="2" charset="-78"/>
            </a:endParaRPr>
          </a:p>
          <a:p>
            <a:pPr algn="r" rtl="1"/>
            <a:r>
              <a:rPr lang="fa-IR" dirty="0">
                <a:cs typeface="B Koodak" pitchFamily="2" charset="-78"/>
              </a:rPr>
              <a:t>درمورد مصرف پروبیوتیکها در شرایط حاد درحال حاضر توصیه خاصی وجود ندارد.</a:t>
            </a:r>
            <a:endParaRPr lang="en-US" dirty="0">
              <a:cs typeface="B Koodak" pitchFamily="2" charset="-78"/>
            </a:endParaRPr>
          </a:p>
          <a:p>
            <a:endParaRPr lang="en-US" dirty="0"/>
          </a:p>
        </p:txBody>
      </p:sp>
    </p:spTree>
    <p:extLst>
      <p:ext uri="{BB962C8B-B14F-4D97-AF65-F5344CB8AC3E}">
        <p14:creationId xmlns:p14="http://schemas.microsoft.com/office/powerpoint/2010/main" val="26182436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842" name="Rectangle 3"/>
          <p:cNvSpPr>
            <a:spLocks noGrp="1"/>
          </p:cNvSpPr>
          <p:nvPr>
            <p:ph idx="4294967295"/>
          </p:nvPr>
        </p:nvSpPr>
        <p:spPr>
          <a:xfrm>
            <a:off x="0" y="1196975"/>
            <a:ext cx="8229600" cy="4708525"/>
          </a:xfrm>
        </p:spPr>
        <p:txBody>
          <a:bodyPr/>
          <a:lstStyle/>
          <a:p>
            <a:pPr algn="ctr" rtl="1" eaLnBrk="1" hangingPunct="1">
              <a:buFont typeface="Wingdings 2" pitchFamily="18" charset="2"/>
              <a:buNone/>
            </a:pPr>
            <a:r>
              <a:rPr lang="en-US" sz="4800" b="1" dirty="0" smtClean="0"/>
              <a:t>NICU , PICU</a:t>
            </a:r>
          </a:p>
          <a:p>
            <a:pPr algn="just" rtl="1" eaLnBrk="1" hangingPunct="1">
              <a:buFont typeface="Wingdings 2" pitchFamily="18" charset="2"/>
              <a:buNone/>
            </a:pPr>
            <a:endParaRPr lang="en-US" sz="4800" b="1" dirty="0" smtClean="0">
              <a:solidFill>
                <a:schemeClr val="bg1"/>
              </a:solidFill>
            </a:endParaRPr>
          </a:p>
          <a:p>
            <a:pPr>
              <a:buFont typeface="Wingdings 2" pitchFamily="18" charset="2"/>
              <a:buNone/>
            </a:pPr>
            <a:r>
              <a:rPr lang="en-US" sz="4000" b="1" dirty="0" smtClean="0"/>
              <a:t>N: Neonatal</a:t>
            </a:r>
          </a:p>
          <a:p>
            <a:pPr>
              <a:buFont typeface="Wingdings 2" pitchFamily="18" charset="2"/>
              <a:buNone/>
            </a:pPr>
            <a:r>
              <a:rPr lang="en-US" sz="4000" b="1" dirty="0" smtClean="0"/>
              <a:t>P: </a:t>
            </a:r>
            <a:r>
              <a:rPr lang="en-US" sz="4000" b="1" dirty="0" err="1" smtClean="0"/>
              <a:t>Peediatric</a:t>
            </a:r>
            <a:endParaRPr lang="en-US" sz="4000" b="1" dirty="0" smtClean="0"/>
          </a:p>
        </p:txBody>
      </p:sp>
    </p:spTree>
    <p:extLst>
      <p:ext uri="{BB962C8B-B14F-4D97-AF65-F5344CB8AC3E}">
        <p14:creationId xmlns:p14="http://schemas.microsoft.com/office/powerpoint/2010/main" val="254527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cs typeface="B Koodak" pitchFamily="2" charset="-78"/>
              </a:rPr>
              <a:t>انتخاب فورمولای مناسب </a:t>
            </a:r>
            <a:endParaRPr lang="en-US" dirty="0"/>
          </a:p>
        </p:txBody>
      </p:sp>
      <p:sp>
        <p:nvSpPr>
          <p:cNvPr id="3" name="Content Placeholder 2"/>
          <p:cNvSpPr>
            <a:spLocks noGrp="1"/>
          </p:cNvSpPr>
          <p:nvPr>
            <p:ph idx="1"/>
          </p:nvPr>
        </p:nvSpPr>
        <p:spPr/>
        <p:txBody>
          <a:bodyPr/>
          <a:lstStyle/>
          <a:p>
            <a:pPr algn="r" rtl="1"/>
            <a:r>
              <a:rPr lang="fa-IR" dirty="0">
                <a:cs typeface="B Koodak" pitchFamily="2" charset="-78"/>
              </a:rPr>
              <a:t>کدام یک از محلول ها یا پودرهای صنعتی جهت شروع گاواژاستفاده  می شود؟</a:t>
            </a:r>
          </a:p>
          <a:p>
            <a:pPr algn="r" rtl="1"/>
            <a:r>
              <a:rPr lang="fa-IR" dirty="0">
                <a:cs typeface="B Koodak" pitchFamily="2" charset="-78"/>
              </a:rPr>
              <a:t>توصیه می شود در بخشهای ویژه گاواژبا </a:t>
            </a:r>
            <a:r>
              <a:rPr lang="fa-IR" dirty="0">
                <a:solidFill>
                  <a:srgbClr val="C00000"/>
                </a:solidFill>
                <a:cs typeface="B Koodak" pitchFamily="2" charset="-78"/>
              </a:rPr>
              <a:t>فرمولای استانداردپلیمریک</a:t>
            </a:r>
          </a:p>
          <a:p>
            <a:pPr algn="r" rtl="1">
              <a:buNone/>
            </a:pPr>
            <a:r>
              <a:rPr lang="fa-IR" dirty="0">
                <a:cs typeface="B Koodak" pitchFamily="2" charset="-78"/>
              </a:rPr>
              <a:t> شروع شودو از فرمولاهای خاص اجتناب شود.</a:t>
            </a:r>
            <a:endParaRPr lang="en-US" dirty="0">
              <a:cs typeface="B Koodak" pitchFamily="2" charset="-78"/>
            </a:endParaRPr>
          </a:p>
          <a:p>
            <a:pPr algn="r" rtl="1"/>
            <a:endParaRPr lang="fa-IR" dirty="0"/>
          </a:p>
          <a:p>
            <a:pPr algn="r" rtl="1"/>
            <a:r>
              <a:rPr lang="fa-IR" dirty="0">
                <a:cs typeface="B Koodak" pitchFamily="2" charset="-78"/>
              </a:rPr>
              <a:t>استفاده ازفورمولاهای ایمنی حاوی آرژنین.گلوتامین.</a:t>
            </a:r>
            <a:r>
              <a:rPr lang="en-US" dirty="0">
                <a:cs typeface="B Koodak" pitchFamily="2" charset="-78"/>
              </a:rPr>
              <a:t>DHA.EPA</a:t>
            </a:r>
            <a:r>
              <a:rPr lang="fa-IR" dirty="0">
                <a:cs typeface="B Koodak" pitchFamily="2" charset="-78"/>
              </a:rPr>
              <a:t>به طور روتین توصیه نمی شود.</a:t>
            </a:r>
          </a:p>
          <a:p>
            <a:pPr algn="r" rtl="1"/>
            <a:endParaRPr lang="fa-IR" dirty="0">
              <a:cs typeface="B Koodak" pitchFamily="2" charset="-78"/>
            </a:endParaRPr>
          </a:p>
          <a:p>
            <a:pPr algn="r" rtl="1"/>
            <a:r>
              <a:rPr lang="fa-IR" dirty="0">
                <a:cs typeface="B Koodak" pitchFamily="2" charset="-78"/>
              </a:rPr>
              <a:t>استفاده از فورمولاهای پرفیبربه منظورپیشگیری از اسهال توصیه نمی شود.</a:t>
            </a:r>
            <a:endParaRPr lang="en-US" dirty="0">
              <a:cs typeface="B Koodak" pitchFamily="2" charset="-78"/>
            </a:endParaRPr>
          </a:p>
          <a:p>
            <a:endParaRPr lang="en-US" dirty="0"/>
          </a:p>
        </p:txBody>
      </p:sp>
    </p:spTree>
    <p:extLst>
      <p:ext uri="{BB962C8B-B14F-4D97-AF65-F5344CB8AC3E}">
        <p14:creationId xmlns:p14="http://schemas.microsoft.com/office/powerpoint/2010/main" val="2368545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539750" y="692150"/>
            <a:ext cx="8229600" cy="5473154"/>
          </a:xfrm>
        </p:spPr>
        <p:txBody>
          <a:bodyPr>
            <a:normAutofit/>
          </a:bodyPr>
          <a:lstStyle/>
          <a:p>
            <a:pPr algn="just" rtl="1" eaLnBrk="1" hangingPunct="1">
              <a:buFont typeface="Wingdings 2" pitchFamily="18" charset="2"/>
              <a:buNone/>
            </a:pPr>
            <a:endParaRPr lang="fa-IR" b="1" dirty="0" smtClean="0">
              <a:solidFill>
                <a:schemeClr val="bg1"/>
              </a:solidFill>
              <a:cs typeface="Zar" pitchFamily="2" charset="-78"/>
            </a:endParaRPr>
          </a:p>
          <a:p>
            <a:pPr algn="just" rtl="1" eaLnBrk="1" hangingPunct="1">
              <a:buFont typeface="Wingdings 2" pitchFamily="18" charset="2"/>
              <a:buNone/>
            </a:pPr>
            <a:r>
              <a:rPr lang="fa-IR" b="1" dirty="0" smtClean="0">
                <a:solidFill>
                  <a:srgbClr val="FF0000"/>
                </a:solidFill>
                <a:cs typeface="Zar" pitchFamily="2" charset="-78"/>
              </a:rPr>
              <a:t>تغذيه انترال:</a:t>
            </a:r>
            <a:endParaRPr lang="en-US" dirty="0" smtClean="0">
              <a:solidFill>
                <a:srgbClr val="FF0000"/>
              </a:solidFill>
              <a:cs typeface="Zar" pitchFamily="2" charset="-78"/>
            </a:endParaRPr>
          </a:p>
          <a:p>
            <a:pPr algn="just" rtl="1" eaLnBrk="1" hangingPunct="1">
              <a:buFont typeface="Wingdings 2" pitchFamily="18" charset="2"/>
              <a:buNone/>
            </a:pPr>
            <a:r>
              <a:rPr lang="fa-IR" b="1" dirty="0" smtClean="0">
                <a:cs typeface="Zar" pitchFamily="2" charset="-78"/>
              </a:rPr>
              <a:t>اولين اولويت با شير مادر است.</a:t>
            </a:r>
            <a:endParaRPr lang="en-US" b="1" dirty="0" smtClean="0">
              <a:cs typeface="Zar" pitchFamily="2" charset="-78"/>
            </a:endParaRPr>
          </a:p>
          <a:p>
            <a:pPr algn="just" rtl="1" eaLnBrk="1" hangingPunct="1">
              <a:buFont typeface="Wingdings 2" pitchFamily="18" charset="2"/>
              <a:buNone/>
            </a:pPr>
            <a:r>
              <a:rPr lang="fa-IR" b="1" dirty="0" smtClean="0">
                <a:cs typeface="Zar" pitchFamily="2" charset="-78"/>
              </a:rPr>
              <a:t>هر ميلي ليتر شير مادر 0/65 كيلوكالري انرژي دارد.</a:t>
            </a:r>
            <a:endParaRPr lang="en-US" b="1" dirty="0" smtClean="0">
              <a:cs typeface="Zar" pitchFamily="2" charset="-78"/>
            </a:endParaRPr>
          </a:p>
          <a:p>
            <a:pPr algn="just" rtl="1" eaLnBrk="1" hangingPunct="1">
              <a:buFont typeface="Wingdings 2" pitchFamily="18" charset="2"/>
              <a:buNone/>
            </a:pPr>
            <a:r>
              <a:rPr lang="fa-IR" b="1" dirty="0" smtClean="0">
                <a:cs typeface="Zar" pitchFamily="2" charset="-78"/>
              </a:rPr>
              <a:t>مزاياي تغذيه انترال در نوزادان:</a:t>
            </a:r>
            <a:endParaRPr lang="en-US" b="1" dirty="0" smtClean="0">
              <a:cs typeface="Zar" pitchFamily="2" charset="-78"/>
            </a:endParaRPr>
          </a:p>
          <a:p>
            <a:pPr algn="just" rtl="1" eaLnBrk="1" hangingPunct="1">
              <a:buFont typeface="Wingdings 2" pitchFamily="18" charset="2"/>
              <a:buNone/>
            </a:pPr>
            <a:r>
              <a:rPr lang="fa-IR" b="1" dirty="0" smtClean="0">
                <a:cs typeface="Zar" pitchFamily="2" charset="-78"/>
              </a:rPr>
              <a:t>هزينه كمتر</a:t>
            </a:r>
            <a:endParaRPr lang="en-US" b="1" dirty="0" smtClean="0">
              <a:cs typeface="Zar" pitchFamily="2" charset="-78"/>
            </a:endParaRPr>
          </a:p>
          <a:p>
            <a:pPr algn="just" rtl="1" eaLnBrk="1" hangingPunct="1">
              <a:buFont typeface="Wingdings 2" pitchFamily="18" charset="2"/>
              <a:buNone/>
            </a:pPr>
            <a:r>
              <a:rPr lang="fa-IR" b="1" dirty="0" smtClean="0">
                <a:cs typeface="Zar" pitchFamily="2" charset="-78"/>
              </a:rPr>
              <a:t>اختلالات متابوليكي كمتر</a:t>
            </a:r>
            <a:endParaRPr lang="en-US" b="1" dirty="0" smtClean="0">
              <a:cs typeface="Zar" pitchFamily="2" charset="-78"/>
            </a:endParaRPr>
          </a:p>
          <a:p>
            <a:pPr algn="just" rtl="1" eaLnBrk="1" hangingPunct="1">
              <a:buFont typeface="Wingdings 2" pitchFamily="18" charset="2"/>
              <a:buNone/>
            </a:pPr>
            <a:r>
              <a:rPr lang="fa-IR" b="1" dirty="0" smtClean="0">
                <a:cs typeface="Zar" pitchFamily="2" charset="-78"/>
              </a:rPr>
              <a:t>كاهش خطر عفونت</a:t>
            </a:r>
            <a:endParaRPr lang="en-US" b="1" dirty="0" smtClean="0">
              <a:cs typeface="Zar" pitchFamily="2" charset="-78"/>
            </a:endParaRPr>
          </a:p>
          <a:p>
            <a:pPr algn="just" rtl="1" eaLnBrk="1" hangingPunct="1">
              <a:buFont typeface="Wingdings 2" pitchFamily="18" charset="2"/>
              <a:buNone/>
            </a:pPr>
            <a:r>
              <a:rPr lang="fa-IR" b="1" dirty="0" smtClean="0">
                <a:cs typeface="Zar" pitchFamily="2" charset="-78"/>
              </a:rPr>
              <a:t>رشد بهتر دستگاه گوارش</a:t>
            </a:r>
          </a:p>
          <a:p>
            <a:pPr algn="just" rtl="1" eaLnBrk="1" hangingPunct="1">
              <a:buFont typeface="Wingdings 2" pitchFamily="18" charset="2"/>
              <a:buNone/>
            </a:pPr>
            <a:r>
              <a:rPr lang="fa-IR" b="1" dirty="0" smtClean="0">
                <a:cs typeface="Zar" pitchFamily="2" charset="-78"/>
              </a:rPr>
              <a:t>تحريك ترشحات دستگاه گوارش</a:t>
            </a:r>
            <a:endParaRPr lang="en-US" b="1" dirty="0" smtClean="0">
              <a:cs typeface="Zar" pitchFamily="2" charset="-78"/>
            </a:endParaRPr>
          </a:p>
          <a:p>
            <a:pPr eaLnBrk="1" hangingPunct="1"/>
            <a:endParaRPr lang="en-US" b="1" dirty="0" smtClean="0"/>
          </a:p>
        </p:txBody>
      </p:sp>
    </p:spTree>
    <p:extLst>
      <p:ext uri="{BB962C8B-B14F-4D97-AF65-F5344CB8AC3E}">
        <p14:creationId xmlns:p14="http://schemas.microsoft.com/office/powerpoint/2010/main" val="41614277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11560" y="620688"/>
            <a:ext cx="8064896" cy="1565300"/>
          </a:xfrm>
        </p:spPr>
        <p:txBody>
          <a:bodyPr>
            <a:noAutofit/>
          </a:bodyPr>
          <a:lstStyle/>
          <a:p>
            <a:pPr algn="r" rtl="1" eaLnBrk="1" hangingPunct="1">
              <a:defRPr/>
            </a:pPr>
            <a:r>
              <a:rPr lang="fa-IR" sz="3200" b="0" dirty="0" smtClean="0">
                <a:cs typeface="Zar" pitchFamily="2" charset="-78"/>
              </a:rPr>
              <a:t>تبديل غذا از انترال به تغذيه دهاني: </a:t>
            </a:r>
            <a:r>
              <a:rPr lang="en-US" sz="3200" b="0" dirty="0" smtClean="0">
                <a:cs typeface="Zar" pitchFamily="2" charset="-78"/>
              </a:rPr>
              <a:t/>
            </a:r>
            <a:br>
              <a:rPr lang="en-US" sz="3200" b="0" dirty="0" smtClean="0">
                <a:cs typeface="Zar" pitchFamily="2" charset="-78"/>
              </a:rPr>
            </a:br>
            <a:r>
              <a:rPr lang="fa-IR" sz="3200" b="0" dirty="0" smtClean="0">
                <a:cs typeface="Zar" pitchFamily="2" charset="-78"/>
              </a:rPr>
              <a:t>تماس پوست به پوست مادر و نوزاد</a:t>
            </a:r>
            <a:r>
              <a:rPr lang="en-US" sz="3200" b="0" dirty="0" smtClean="0">
                <a:cs typeface="Zar" pitchFamily="2" charset="-78"/>
              </a:rPr>
              <a:t/>
            </a:r>
            <a:br>
              <a:rPr lang="en-US" sz="3200" b="0" dirty="0" smtClean="0">
                <a:cs typeface="Zar" pitchFamily="2" charset="-78"/>
              </a:rPr>
            </a:br>
            <a:r>
              <a:rPr lang="fa-IR" sz="3200" b="0" dirty="0" smtClean="0">
                <a:cs typeface="Zar" pitchFamily="2" charset="-78"/>
              </a:rPr>
              <a:t>تحمل از نظر فيزيولوژيكي</a:t>
            </a:r>
            <a:r>
              <a:rPr lang="en-US" sz="3200" b="0" dirty="0" smtClean="0">
                <a:cs typeface="Zar" pitchFamily="2" charset="-78"/>
              </a:rPr>
              <a:t/>
            </a:r>
            <a:br>
              <a:rPr lang="en-US" sz="3200" b="0" dirty="0" smtClean="0">
                <a:cs typeface="Zar" pitchFamily="2" charset="-78"/>
              </a:rPr>
            </a:br>
            <a:endParaRPr lang="en-US" sz="3200" b="0" dirty="0">
              <a:cs typeface="Zar" pitchFamily="2" charset="-78"/>
            </a:endParaRPr>
          </a:p>
        </p:txBody>
      </p:sp>
      <p:sp>
        <p:nvSpPr>
          <p:cNvPr id="37891" name="Subtitle 2"/>
          <p:cNvSpPr>
            <a:spLocks noGrp="1"/>
          </p:cNvSpPr>
          <p:nvPr>
            <p:ph type="subTitle" idx="4294967295"/>
          </p:nvPr>
        </p:nvSpPr>
        <p:spPr>
          <a:xfrm>
            <a:off x="714375" y="2000250"/>
            <a:ext cx="7890073" cy="4214813"/>
          </a:xfrm>
        </p:spPr>
        <p:txBody>
          <a:bodyPr>
            <a:normAutofit/>
          </a:bodyPr>
          <a:lstStyle/>
          <a:p>
            <a:pPr algn="r" rtl="1" eaLnBrk="1" hangingPunct="1"/>
            <a:r>
              <a:rPr lang="fa-IR" sz="2800" b="1" dirty="0" smtClean="0">
                <a:solidFill>
                  <a:schemeClr val="tx1"/>
                </a:solidFill>
                <a:cs typeface="Zar" pitchFamily="2" charset="-78"/>
              </a:rPr>
              <a:t>انرژي و پروتئين در تغذيه انترال:</a:t>
            </a:r>
            <a:endParaRPr lang="en-US" sz="2800" b="1" dirty="0" smtClean="0">
              <a:solidFill>
                <a:schemeClr val="tx1"/>
              </a:solidFill>
              <a:cs typeface="Zar" pitchFamily="2" charset="-78"/>
            </a:endParaRPr>
          </a:p>
          <a:p>
            <a:pPr algn="r" rtl="1" eaLnBrk="1" hangingPunct="1"/>
            <a:r>
              <a:rPr lang="fa-IR" sz="2800" b="1" dirty="0" smtClean="0">
                <a:solidFill>
                  <a:srgbClr val="FF0000"/>
                </a:solidFill>
                <a:cs typeface="Zar" pitchFamily="2" charset="-78"/>
              </a:rPr>
              <a:t>نوزاد ترم: </a:t>
            </a:r>
            <a:endParaRPr lang="en-US" sz="2800" b="1" dirty="0" smtClean="0">
              <a:solidFill>
                <a:srgbClr val="FF0000"/>
              </a:solidFill>
              <a:cs typeface="Zar" pitchFamily="2" charset="-78"/>
            </a:endParaRPr>
          </a:p>
          <a:p>
            <a:pPr algn="r" rtl="1" eaLnBrk="1" hangingPunct="1"/>
            <a:r>
              <a:rPr lang="fa-IR" sz="2800" b="1" dirty="0" smtClean="0">
                <a:solidFill>
                  <a:schemeClr val="tx1"/>
                </a:solidFill>
                <a:cs typeface="Zar" pitchFamily="2" charset="-78"/>
              </a:rPr>
              <a:t>انرژي :  </a:t>
            </a:r>
            <a:r>
              <a:rPr lang="en-US" sz="2800" b="1" dirty="0" smtClean="0">
                <a:solidFill>
                  <a:schemeClr val="tx1"/>
                </a:solidFill>
                <a:cs typeface="Zar" pitchFamily="2" charset="-78"/>
              </a:rPr>
              <a:t>Kcal/Kg </a:t>
            </a:r>
            <a:r>
              <a:rPr lang="fa-IR" sz="2800" b="1" dirty="0" smtClean="0">
                <a:solidFill>
                  <a:schemeClr val="tx1"/>
                </a:solidFill>
                <a:cs typeface="Zar" pitchFamily="2" charset="-78"/>
              </a:rPr>
              <a:t>  108 </a:t>
            </a:r>
            <a:endParaRPr lang="en-US" sz="2800" b="1" dirty="0" smtClean="0">
              <a:solidFill>
                <a:schemeClr val="tx1"/>
              </a:solidFill>
              <a:cs typeface="Zar" pitchFamily="2" charset="-78"/>
            </a:endParaRPr>
          </a:p>
          <a:p>
            <a:pPr algn="r" rtl="1" eaLnBrk="1" hangingPunct="1"/>
            <a:r>
              <a:rPr lang="fa-IR" sz="2800" b="1" dirty="0" smtClean="0">
                <a:solidFill>
                  <a:schemeClr val="tx1"/>
                </a:solidFill>
                <a:cs typeface="Zar" pitchFamily="2" charset="-78"/>
              </a:rPr>
              <a:t>پروتئين:  </a:t>
            </a:r>
            <a:r>
              <a:rPr lang="en-US" sz="2800" b="1" dirty="0" smtClean="0">
                <a:solidFill>
                  <a:schemeClr val="tx1"/>
                </a:solidFill>
                <a:cs typeface="Zar" pitchFamily="2" charset="-78"/>
              </a:rPr>
              <a:t>g/Kg </a:t>
            </a:r>
            <a:r>
              <a:rPr lang="fa-IR" sz="2800" b="1" dirty="0" smtClean="0">
                <a:solidFill>
                  <a:schemeClr val="tx1"/>
                </a:solidFill>
                <a:cs typeface="Zar" pitchFamily="2" charset="-78"/>
              </a:rPr>
              <a:t>   2/2</a:t>
            </a:r>
            <a:endParaRPr lang="en-US" sz="2800" b="1" dirty="0" smtClean="0">
              <a:solidFill>
                <a:schemeClr val="tx1"/>
              </a:solidFill>
              <a:cs typeface="Zar" pitchFamily="2" charset="-78"/>
            </a:endParaRPr>
          </a:p>
          <a:p>
            <a:pPr algn="r" rtl="1" eaLnBrk="1" hangingPunct="1"/>
            <a:r>
              <a:rPr lang="fa-IR" sz="2800" b="1" dirty="0" smtClean="0">
                <a:solidFill>
                  <a:srgbClr val="FF0000"/>
                </a:solidFill>
                <a:cs typeface="Zar" pitchFamily="2" charset="-78"/>
              </a:rPr>
              <a:t>نوزاد پري ترم:</a:t>
            </a:r>
            <a:endParaRPr lang="en-US" sz="2800" b="1" dirty="0" smtClean="0">
              <a:solidFill>
                <a:srgbClr val="FF0000"/>
              </a:solidFill>
              <a:cs typeface="Zar" pitchFamily="2" charset="-78"/>
            </a:endParaRPr>
          </a:p>
          <a:p>
            <a:pPr algn="r" rtl="1" eaLnBrk="1" hangingPunct="1"/>
            <a:r>
              <a:rPr lang="fa-IR" sz="2800" b="1" dirty="0" smtClean="0">
                <a:solidFill>
                  <a:schemeClr val="tx1"/>
                </a:solidFill>
                <a:cs typeface="Zar" pitchFamily="2" charset="-78"/>
              </a:rPr>
              <a:t>انرژي :  </a:t>
            </a:r>
            <a:r>
              <a:rPr lang="en-US" sz="2800" b="1" dirty="0" smtClean="0">
                <a:solidFill>
                  <a:schemeClr val="tx1"/>
                </a:solidFill>
                <a:cs typeface="Zar" pitchFamily="2" charset="-78"/>
              </a:rPr>
              <a:t>Kcal/Kg </a:t>
            </a:r>
            <a:r>
              <a:rPr lang="fa-IR" sz="2800" b="1" dirty="0" smtClean="0">
                <a:solidFill>
                  <a:schemeClr val="tx1"/>
                </a:solidFill>
                <a:cs typeface="Zar" pitchFamily="2" charset="-78"/>
              </a:rPr>
              <a:t>  120 </a:t>
            </a:r>
            <a:endParaRPr lang="en-US" sz="2800" b="1" dirty="0" smtClean="0">
              <a:solidFill>
                <a:schemeClr val="tx1"/>
              </a:solidFill>
              <a:cs typeface="Zar" pitchFamily="2" charset="-78"/>
            </a:endParaRPr>
          </a:p>
          <a:p>
            <a:pPr algn="r" rtl="1" eaLnBrk="1" hangingPunct="1"/>
            <a:r>
              <a:rPr lang="fa-IR" sz="2800" b="1" dirty="0" smtClean="0">
                <a:solidFill>
                  <a:schemeClr val="tx1"/>
                </a:solidFill>
                <a:cs typeface="Zar" pitchFamily="2" charset="-78"/>
              </a:rPr>
              <a:t>پروتئين:  </a:t>
            </a:r>
            <a:r>
              <a:rPr lang="en-US" sz="2800" b="1" dirty="0" smtClean="0">
                <a:solidFill>
                  <a:schemeClr val="tx1"/>
                </a:solidFill>
                <a:cs typeface="Zar" pitchFamily="2" charset="-78"/>
              </a:rPr>
              <a:t>g/Kg </a:t>
            </a:r>
            <a:r>
              <a:rPr lang="fa-IR" sz="2800" b="1" dirty="0" smtClean="0">
                <a:solidFill>
                  <a:schemeClr val="tx1"/>
                </a:solidFill>
                <a:cs typeface="Zar" pitchFamily="2" charset="-78"/>
              </a:rPr>
              <a:t>   3</a:t>
            </a:r>
            <a:endParaRPr lang="en-US" sz="2800" b="1" dirty="0" smtClean="0">
              <a:solidFill>
                <a:schemeClr val="tx1"/>
              </a:solidFill>
              <a:cs typeface="Zar" pitchFamily="2" charset="-78"/>
            </a:endParaRPr>
          </a:p>
          <a:p>
            <a:pPr eaLnBrk="1" hangingPunct="1"/>
            <a:endParaRPr lang="en-US" dirty="0" smtClean="0">
              <a:solidFill>
                <a:schemeClr val="tx1"/>
              </a:solidFill>
            </a:endParaRPr>
          </a:p>
        </p:txBody>
      </p:sp>
    </p:spTree>
    <p:extLst>
      <p:ext uri="{BB962C8B-B14F-4D97-AF65-F5344CB8AC3E}">
        <p14:creationId xmlns:p14="http://schemas.microsoft.com/office/powerpoint/2010/main" val="215565426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914" name="Subtitle 2"/>
          <p:cNvSpPr>
            <a:spLocks noGrp="1"/>
          </p:cNvSpPr>
          <p:nvPr>
            <p:ph type="subTitle" idx="4294967295"/>
          </p:nvPr>
        </p:nvSpPr>
        <p:spPr>
          <a:xfrm>
            <a:off x="755576" y="548680"/>
            <a:ext cx="7848872" cy="5929312"/>
          </a:xfrm>
        </p:spPr>
        <p:txBody>
          <a:bodyPr>
            <a:normAutofit/>
          </a:bodyPr>
          <a:lstStyle/>
          <a:p>
            <a:pPr algn="r" rtl="1" eaLnBrk="1" hangingPunct="1"/>
            <a:r>
              <a:rPr lang="fa-IR" sz="3200" b="1" dirty="0" smtClean="0">
                <a:solidFill>
                  <a:schemeClr val="tx1"/>
                </a:solidFill>
                <a:cs typeface="Zar" pitchFamily="2" charset="-78"/>
              </a:rPr>
              <a:t>تغذيه پار انترال:</a:t>
            </a:r>
            <a:endParaRPr lang="en-US" sz="3200" dirty="0" smtClean="0">
              <a:solidFill>
                <a:schemeClr val="tx1"/>
              </a:solidFill>
              <a:cs typeface="Zar" pitchFamily="2" charset="-78"/>
            </a:endParaRPr>
          </a:p>
          <a:p>
            <a:pPr marL="0" indent="0" algn="r" rtl="1" eaLnBrk="1" hangingPunct="1">
              <a:buNone/>
            </a:pPr>
            <a:endParaRPr lang="en-US" sz="3200" dirty="0" smtClean="0">
              <a:solidFill>
                <a:schemeClr val="bg1"/>
              </a:solidFill>
              <a:cs typeface="Zar" pitchFamily="2" charset="-78"/>
            </a:endParaRPr>
          </a:p>
          <a:p>
            <a:pPr algn="r" rtl="1" eaLnBrk="1" hangingPunct="1"/>
            <a:r>
              <a:rPr lang="fa-IR" sz="3200" dirty="0" smtClean="0">
                <a:solidFill>
                  <a:srgbClr val="FF0000"/>
                </a:solidFill>
                <a:cs typeface="Zar" pitchFamily="2" charset="-78"/>
              </a:rPr>
              <a:t>نوزاد ترم: </a:t>
            </a:r>
            <a:endParaRPr lang="en-US" sz="3200" dirty="0" smtClean="0">
              <a:solidFill>
                <a:srgbClr val="FF0000"/>
              </a:solidFill>
              <a:cs typeface="Zar" pitchFamily="2" charset="-78"/>
            </a:endParaRPr>
          </a:p>
          <a:p>
            <a:pPr algn="r" rtl="1" eaLnBrk="1" hangingPunct="1"/>
            <a:r>
              <a:rPr lang="fa-IR" sz="3200" dirty="0" smtClean="0">
                <a:solidFill>
                  <a:schemeClr val="tx1"/>
                </a:solidFill>
                <a:cs typeface="Zar" pitchFamily="2" charset="-78"/>
              </a:rPr>
              <a:t>انرژي :  </a:t>
            </a:r>
            <a:r>
              <a:rPr lang="en-US" sz="3200" dirty="0" smtClean="0">
                <a:solidFill>
                  <a:schemeClr val="tx1"/>
                </a:solidFill>
                <a:cs typeface="Zar" pitchFamily="2" charset="-78"/>
              </a:rPr>
              <a:t>Kcal/Kg </a:t>
            </a:r>
            <a:r>
              <a:rPr lang="fa-IR" sz="3200" dirty="0" smtClean="0">
                <a:solidFill>
                  <a:schemeClr val="tx1"/>
                </a:solidFill>
                <a:cs typeface="Zar" pitchFamily="2" charset="-78"/>
              </a:rPr>
              <a:t>  100-80 </a:t>
            </a:r>
            <a:endParaRPr lang="en-US" sz="3200" dirty="0" smtClean="0">
              <a:solidFill>
                <a:schemeClr val="tx1"/>
              </a:solidFill>
              <a:cs typeface="Zar" pitchFamily="2" charset="-78"/>
            </a:endParaRPr>
          </a:p>
          <a:p>
            <a:pPr algn="r" rtl="1" eaLnBrk="1" hangingPunct="1"/>
            <a:r>
              <a:rPr lang="fa-IR" sz="3200" dirty="0" smtClean="0">
                <a:solidFill>
                  <a:schemeClr val="tx1"/>
                </a:solidFill>
                <a:cs typeface="Zar" pitchFamily="2" charset="-78"/>
              </a:rPr>
              <a:t>پروتئين:  </a:t>
            </a:r>
            <a:r>
              <a:rPr lang="en-US" sz="3200" dirty="0" smtClean="0">
                <a:solidFill>
                  <a:schemeClr val="tx1"/>
                </a:solidFill>
                <a:cs typeface="Zar" pitchFamily="2" charset="-78"/>
              </a:rPr>
              <a:t>g/Kg </a:t>
            </a:r>
            <a:r>
              <a:rPr lang="fa-IR" sz="3200" dirty="0" smtClean="0">
                <a:solidFill>
                  <a:schemeClr val="tx1"/>
                </a:solidFill>
                <a:cs typeface="Zar" pitchFamily="2" charset="-78"/>
              </a:rPr>
              <a:t>   5/3  - 5/2</a:t>
            </a:r>
            <a:endParaRPr lang="en-US" sz="3200" dirty="0" smtClean="0">
              <a:solidFill>
                <a:schemeClr val="tx1"/>
              </a:solidFill>
              <a:cs typeface="Zar" pitchFamily="2" charset="-78"/>
            </a:endParaRPr>
          </a:p>
          <a:p>
            <a:pPr algn="r" rtl="1" eaLnBrk="1" hangingPunct="1"/>
            <a:r>
              <a:rPr lang="fa-IR" sz="3200" dirty="0" smtClean="0">
                <a:solidFill>
                  <a:srgbClr val="FF0000"/>
                </a:solidFill>
                <a:cs typeface="Zar" pitchFamily="2" charset="-78"/>
              </a:rPr>
              <a:t>نوزاد پري ترم:</a:t>
            </a:r>
            <a:endParaRPr lang="en-US" sz="3200" dirty="0" smtClean="0">
              <a:solidFill>
                <a:srgbClr val="FF0000"/>
              </a:solidFill>
              <a:cs typeface="Zar" pitchFamily="2" charset="-78"/>
            </a:endParaRPr>
          </a:p>
          <a:p>
            <a:pPr algn="r" rtl="1" eaLnBrk="1" hangingPunct="1"/>
            <a:r>
              <a:rPr lang="fa-IR" sz="3200" dirty="0" smtClean="0">
                <a:solidFill>
                  <a:schemeClr val="tx1"/>
                </a:solidFill>
                <a:cs typeface="Zar" pitchFamily="2" charset="-78"/>
              </a:rPr>
              <a:t>انرژي :  </a:t>
            </a:r>
            <a:r>
              <a:rPr lang="en-US" sz="3200" dirty="0" smtClean="0">
                <a:solidFill>
                  <a:schemeClr val="tx1"/>
                </a:solidFill>
                <a:cs typeface="Zar" pitchFamily="2" charset="-78"/>
              </a:rPr>
              <a:t>Kcal/Kg </a:t>
            </a:r>
            <a:r>
              <a:rPr lang="fa-IR" sz="3200" dirty="0" smtClean="0">
                <a:solidFill>
                  <a:schemeClr val="tx1"/>
                </a:solidFill>
                <a:cs typeface="Zar" pitchFamily="2" charset="-78"/>
              </a:rPr>
              <a:t>  100- 90 </a:t>
            </a:r>
            <a:endParaRPr lang="en-US" sz="3200" dirty="0" smtClean="0">
              <a:solidFill>
                <a:schemeClr val="tx1"/>
              </a:solidFill>
              <a:cs typeface="Zar" pitchFamily="2" charset="-78"/>
            </a:endParaRPr>
          </a:p>
          <a:p>
            <a:pPr algn="r" rtl="1" eaLnBrk="1" hangingPunct="1"/>
            <a:r>
              <a:rPr lang="fa-IR" sz="3200" dirty="0" smtClean="0">
                <a:solidFill>
                  <a:schemeClr val="tx1"/>
                </a:solidFill>
                <a:cs typeface="Zar" pitchFamily="2" charset="-78"/>
              </a:rPr>
              <a:t>پروتئين:  </a:t>
            </a:r>
            <a:r>
              <a:rPr lang="en-US" sz="3200" dirty="0" smtClean="0">
                <a:solidFill>
                  <a:schemeClr val="tx1"/>
                </a:solidFill>
                <a:cs typeface="Zar" pitchFamily="2" charset="-78"/>
              </a:rPr>
              <a:t>g/Kg </a:t>
            </a:r>
            <a:r>
              <a:rPr lang="fa-IR" sz="3200" dirty="0" smtClean="0">
                <a:solidFill>
                  <a:schemeClr val="tx1"/>
                </a:solidFill>
                <a:cs typeface="Zar" pitchFamily="2" charset="-78"/>
              </a:rPr>
              <a:t>   5/3 – 5/2 </a:t>
            </a:r>
            <a:endParaRPr lang="en-US" sz="3200" dirty="0" smtClean="0">
              <a:solidFill>
                <a:schemeClr val="tx1"/>
              </a:solidFill>
              <a:cs typeface="Zar" pitchFamily="2" charset="-78"/>
            </a:endParaRPr>
          </a:p>
          <a:p>
            <a:pPr algn="r" rtl="1" eaLnBrk="1" hangingPunct="1"/>
            <a:r>
              <a:rPr lang="fa-IR" sz="3200" dirty="0" smtClean="0">
                <a:solidFill>
                  <a:schemeClr val="tx1"/>
                </a:solidFill>
                <a:cs typeface="Zar" pitchFamily="2" charset="-78"/>
              </a:rPr>
              <a:t>مايعات: </a:t>
            </a:r>
            <a:r>
              <a:rPr lang="en-US" sz="3200" dirty="0" smtClean="0">
                <a:solidFill>
                  <a:schemeClr val="tx1"/>
                </a:solidFill>
                <a:cs typeface="Zar" pitchFamily="2" charset="-78"/>
              </a:rPr>
              <a:t>ml/Kg </a:t>
            </a:r>
            <a:r>
              <a:rPr lang="fa-IR" sz="3200" dirty="0" smtClean="0">
                <a:solidFill>
                  <a:schemeClr val="tx1"/>
                </a:solidFill>
                <a:cs typeface="Zar" pitchFamily="2" charset="-78"/>
              </a:rPr>
              <a:t>   3</a:t>
            </a:r>
            <a:endParaRPr lang="en-US" sz="3200" dirty="0" smtClean="0">
              <a:solidFill>
                <a:schemeClr val="tx1"/>
              </a:solidFill>
              <a:cs typeface="Zar" pitchFamily="2" charset="-78"/>
            </a:endParaRPr>
          </a:p>
          <a:p>
            <a:pPr marL="0" indent="0" eaLnBrk="1" hangingPunct="1">
              <a:buNone/>
            </a:pPr>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40739850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71500" y="0"/>
            <a:ext cx="8572500" cy="1828800"/>
          </a:xfrm>
        </p:spPr>
        <p:txBody>
          <a:bodyPr/>
          <a:lstStyle/>
          <a:p>
            <a:pPr algn="ctr" eaLnBrk="1" fontAlgn="auto" hangingPunct="1">
              <a:spcAft>
                <a:spcPts val="0"/>
              </a:spcAft>
              <a:defRPr/>
            </a:pPr>
            <a:r>
              <a:rPr lang="fa-IR" sz="4000" b="1" dirty="0" smtClean="0">
                <a:solidFill>
                  <a:schemeClr val="tx1"/>
                </a:solidFill>
                <a:cs typeface="Zar" pitchFamily="2" charset="-78"/>
              </a:rPr>
              <a:t>قدم هاي بعدي در زمان مشاوره تغذيه:</a:t>
            </a:r>
            <a:r>
              <a:rPr lang="en-US" sz="4000" b="1" dirty="0" smtClean="0">
                <a:solidFill>
                  <a:schemeClr val="tx1"/>
                </a:solidFill>
                <a:cs typeface="Zar" pitchFamily="2" charset="-78"/>
              </a:rPr>
              <a:t/>
            </a:r>
            <a:br>
              <a:rPr lang="en-US" sz="4000" b="1" dirty="0" smtClean="0">
                <a:solidFill>
                  <a:schemeClr val="tx1"/>
                </a:solidFill>
                <a:cs typeface="Zar" pitchFamily="2" charset="-78"/>
              </a:rPr>
            </a:br>
            <a:endParaRPr lang="en-US" sz="4000" b="1" dirty="0">
              <a:solidFill>
                <a:schemeClr val="tx1"/>
              </a:solidFill>
              <a:cs typeface="Zar" pitchFamily="2" charset="-78"/>
            </a:endParaRPr>
          </a:p>
        </p:txBody>
      </p:sp>
      <p:sp>
        <p:nvSpPr>
          <p:cNvPr id="8195" name="Subtitle 2"/>
          <p:cNvSpPr>
            <a:spLocks noGrp="1"/>
          </p:cNvSpPr>
          <p:nvPr>
            <p:ph type="subTitle" idx="4294967295"/>
          </p:nvPr>
        </p:nvSpPr>
        <p:spPr>
          <a:xfrm>
            <a:off x="971600" y="1340768"/>
            <a:ext cx="7416824" cy="4608512"/>
          </a:xfrm>
        </p:spPr>
        <p:txBody>
          <a:bodyPr>
            <a:normAutofit/>
          </a:bodyPr>
          <a:lstStyle/>
          <a:p>
            <a:pPr algn="r" rtl="1" eaLnBrk="1" hangingPunct="1"/>
            <a:r>
              <a:rPr lang="fa-IR" dirty="0" smtClean="0">
                <a:solidFill>
                  <a:schemeClr val="tx1"/>
                </a:solidFill>
                <a:cs typeface="Zar" pitchFamily="2" charset="-78"/>
              </a:rPr>
              <a:t>ثبت اطلاعات بيمار</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جمع بندي موارد مشاهده شده و ثبت شده</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انجام محاسبات </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محاسبه كالري</a:t>
            </a:r>
            <a:endParaRPr lang="en-US" dirty="0" smtClean="0">
              <a:solidFill>
                <a:schemeClr val="tx1"/>
              </a:solidFill>
              <a:cs typeface="Zar" pitchFamily="2" charset="-78"/>
            </a:endParaRPr>
          </a:p>
          <a:p>
            <a:pPr algn="r" rtl="1" eaLnBrk="1" hangingPunct="1"/>
            <a:r>
              <a:rPr lang="fa-IR" b="1" dirty="0" smtClean="0">
                <a:solidFill>
                  <a:schemeClr val="tx1"/>
                </a:solidFill>
                <a:cs typeface="Zar" pitchFamily="2" charset="-78"/>
              </a:rPr>
              <a:t>تنظيم رژيم </a:t>
            </a:r>
            <a:r>
              <a:rPr lang="fa-IR" sz="3200" b="1" dirty="0">
                <a:solidFill>
                  <a:schemeClr val="tx1"/>
                </a:solidFill>
                <a:cs typeface="Zar" pitchFamily="2" charset="-78"/>
              </a:rPr>
              <a:t>بيمار</a:t>
            </a:r>
            <a:endParaRPr lang="en-US" sz="3200" b="1" dirty="0">
              <a:solidFill>
                <a:schemeClr val="tx1"/>
              </a:solidFill>
              <a:cs typeface="Zar" pitchFamily="2" charset="-78"/>
            </a:endParaRPr>
          </a:p>
          <a:p>
            <a:pPr algn="r" rtl="1" eaLnBrk="1" hangingPunct="1"/>
            <a:r>
              <a:rPr lang="fa-IR" dirty="0" smtClean="0">
                <a:solidFill>
                  <a:schemeClr val="tx1"/>
                </a:solidFill>
                <a:cs typeface="Zar" pitchFamily="2" charset="-78"/>
              </a:rPr>
              <a:t>اجراي رژيم</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پيگيري اجرا</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اثربخشي</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همكاري با پرستاران و پزشكان</a:t>
            </a:r>
            <a:r>
              <a:rPr lang="fa-IR" dirty="0" smtClean="0">
                <a:solidFill>
                  <a:schemeClr val="tx1"/>
                </a:solidFill>
              </a:rPr>
              <a:t>	</a:t>
            </a:r>
            <a:endParaRPr lang="en-US" dirty="0" smtClean="0">
              <a:solidFill>
                <a:schemeClr val="tx1"/>
              </a:solidFill>
            </a:endParaRPr>
          </a:p>
          <a:p>
            <a:pPr algn="r" eaLnBrk="1" hangingPunct="1"/>
            <a:endParaRPr lang="en-US" dirty="0" smtClean="0"/>
          </a:p>
        </p:txBody>
      </p:sp>
    </p:spTree>
    <p:extLst>
      <p:ext uri="{BB962C8B-B14F-4D97-AF65-F5344CB8AC3E}">
        <p14:creationId xmlns:p14="http://schemas.microsoft.com/office/powerpoint/2010/main" val="21350651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938" name="Subtitle 2"/>
          <p:cNvSpPr>
            <a:spLocks noGrp="1"/>
          </p:cNvSpPr>
          <p:nvPr>
            <p:ph type="subTitle" idx="4294967295"/>
          </p:nvPr>
        </p:nvSpPr>
        <p:spPr>
          <a:xfrm>
            <a:off x="827584" y="692150"/>
            <a:ext cx="7488832" cy="4929188"/>
          </a:xfrm>
        </p:spPr>
        <p:txBody>
          <a:bodyPr/>
          <a:lstStyle/>
          <a:p>
            <a:pPr marL="0" indent="0" algn="ctr" rtl="1" eaLnBrk="1" hangingPunct="1">
              <a:buNone/>
            </a:pPr>
            <a:r>
              <a:rPr lang="fa-IR" sz="3200" b="1" dirty="0" smtClean="0">
                <a:solidFill>
                  <a:srgbClr val="FF0000"/>
                </a:solidFill>
                <a:cs typeface="Zar" pitchFamily="2" charset="-78"/>
              </a:rPr>
              <a:t>شروع با </a:t>
            </a:r>
            <a:r>
              <a:rPr lang="en-US" sz="3200" b="1" dirty="0" smtClean="0">
                <a:solidFill>
                  <a:srgbClr val="FF0000"/>
                </a:solidFill>
                <a:cs typeface="Zar" pitchFamily="2" charset="-78"/>
              </a:rPr>
              <a:t>AA</a:t>
            </a:r>
          </a:p>
          <a:p>
            <a:pPr marL="0" indent="0" rtl="1" eaLnBrk="1" hangingPunct="1">
              <a:buNone/>
            </a:pPr>
            <a:endParaRPr lang="en-US" sz="3200" dirty="0" smtClean="0">
              <a:solidFill>
                <a:schemeClr val="bg1"/>
              </a:solidFill>
              <a:cs typeface="Zar" pitchFamily="2" charset="-78"/>
            </a:endParaRPr>
          </a:p>
          <a:p>
            <a:pPr algn="r" rtl="1" eaLnBrk="1" hangingPunct="1"/>
            <a:r>
              <a:rPr lang="fa-IR" sz="3200" b="1" dirty="0" smtClean="0">
                <a:solidFill>
                  <a:schemeClr val="tx1"/>
                </a:solidFill>
                <a:cs typeface="Zar" pitchFamily="2" charset="-78"/>
              </a:rPr>
              <a:t>در ابتدا  </a:t>
            </a:r>
            <a:r>
              <a:rPr lang="en-US" sz="3200" b="1" dirty="0" smtClean="0">
                <a:solidFill>
                  <a:schemeClr val="tx1"/>
                </a:solidFill>
                <a:cs typeface="Zar" pitchFamily="2" charset="-78"/>
              </a:rPr>
              <a:t>g/Kg </a:t>
            </a:r>
            <a:r>
              <a:rPr lang="fa-IR" sz="3200" b="1" dirty="0" smtClean="0">
                <a:solidFill>
                  <a:schemeClr val="tx1"/>
                </a:solidFill>
                <a:cs typeface="Zar" pitchFamily="2" charset="-78"/>
              </a:rPr>
              <a:t>  3- </a:t>
            </a:r>
            <a:r>
              <a:rPr lang="fa-IR" b="1" dirty="0" smtClean="0">
                <a:solidFill>
                  <a:schemeClr val="tx1"/>
                </a:solidFill>
                <a:cs typeface="Zar" pitchFamily="2" charset="-78"/>
              </a:rPr>
              <a:t>1/5</a:t>
            </a:r>
            <a:endParaRPr lang="en-US" sz="3200" b="1" dirty="0" smtClean="0">
              <a:solidFill>
                <a:schemeClr val="tx1"/>
              </a:solidFill>
              <a:cs typeface="Zar" pitchFamily="2" charset="-78"/>
            </a:endParaRPr>
          </a:p>
          <a:p>
            <a:pPr algn="r" rtl="1" eaLnBrk="1" hangingPunct="1"/>
            <a:r>
              <a:rPr lang="fa-IR" sz="3200" b="1" dirty="0" smtClean="0">
                <a:solidFill>
                  <a:schemeClr val="tx1"/>
                </a:solidFill>
                <a:cs typeface="Zar" pitchFamily="2" charset="-78"/>
              </a:rPr>
              <a:t>هردو روز يك بار </a:t>
            </a:r>
            <a:r>
              <a:rPr lang="en-US" sz="3200" b="1" dirty="0" smtClean="0">
                <a:solidFill>
                  <a:schemeClr val="tx1"/>
                </a:solidFill>
                <a:cs typeface="Zar" pitchFamily="2" charset="-78"/>
              </a:rPr>
              <a:t>g/Kg </a:t>
            </a:r>
            <a:r>
              <a:rPr lang="fa-IR" sz="3200" b="1" dirty="0" smtClean="0">
                <a:solidFill>
                  <a:schemeClr val="tx1"/>
                </a:solidFill>
                <a:cs typeface="Zar" pitchFamily="2" charset="-78"/>
              </a:rPr>
              <a:t>  1- 0/5 افزوده مي‌شود.</a:t>
            </a:r>
            <a:endParaRPr lang="en-US" sz="3200" b="1" dirty="0" smtClean="0">
              <a:solidFill>
                <a:schemeClr val="tx1"/>
              </a:solidFill>
              <a:cs typeface="Zar" pitchFamily="2" charset="-78"/>
            </a:endParaRPr>
          </a:p>
          <a:p>
            <a:pPr algn="r" rtl="1" eaLnBrk="1" hangingPunct="1"/>
            <a:r>
              <a:rPr lang="fa-IR" sz="3200" b="1" dirty="0" smtClean="0">
                <a:solidFill>
                  <a:schemeClr val="tx1"/>
                </a:solidFill>
                <a:cs typeface="Zar" pitchFamily="2" charset="-78"/>
              </a:rPr>
              <a:t>هدف: </a:t>
            </a:r>
            <a:r>
              <a:rPr lang="en-US" sz="3200" b="1" dirty="0" smtClean="0">
                <a:solidFill>
                  <a:schemeClr val="tx1"/>
                </a:solidFill>
                <a:cs typeface="Zar" pitchFamily="2" charset="-78"/>
              </a:rPr>
              <a:t>g/Kg </a:t>
            </a:r>
            <a:r>
              <a:rPr lang="fa-IR" sz="3200" b="1" dirty="0" smtClean="0">
                <a:solidFill>
                  <a:schemeClr val="tx1"/>
                </a:solidFill>
                <a:cs typeface="Zar" pitchFamily="2" charset="-78"/>
              </a:rPr>
              <a:t>  4- 2/5</a:t>
            </a:r>
            <a:endParaRPr lang="en-US" sz="3200" b="1" dirty="0" smtClean="0">
              <a:solidFill>
                <a:schemeClr val="tx1"/>
              </a:solidFill>
              <a:cs typeface="Zar" pitchFamily="2" charset="-78"/>
            </a:endParaRPr>
          </a:p>
          <a:p>
            <a:pPr eaLnBrk="1" hangingPunct="1"/>
            <a:endParaRPr lang="en-US" dirty="0" smtClean="0"/>
          </a:p>
        </p:txBody>
      </p:sp>
    </p:spTree>
    <p:extLst>
      <p:ext uri="{BB962C8B-B14F-4D97-AF65-F5344CB8AC3E}">
        <p14:creationId xmlns:p14="http://schemas.microsoft.com/office/powerpoint/2010/main" val="2234305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500063" y="785813"/>
            <a:ext cx="8229600" cy="4708525"/>
          </a:xfrm>
        </p:spPr>
        <p:txBody>
          <a:bodyPr>
            <a:normAutofit/>
          </a:bodyPr>
          <a:lstStyle/>
          <a:p>
            <a:pPr algn="ctr" rtl="1" eaLnBrk="1" hangingPunct="1">
              <a:buFont typeface="Wingdings 2" pitchFamily="18" charset="2"/>
              <a:buNone/>
            </a:pPr>
            <a:r>
              <a:rPr lang="en-US" sz="3200" dirty="0" smtClean="0">
                <a:solidFill>
                  <a:srgbClr val="FF0000"/>
                </a:solidFill>
                <a:cs typeface="Zar" pitchFamily="2" charset="-78"/>
              </a:rPr>
              <a:t>GIR: Glucose infusion rate</a:t>
            </a:r>
          </a:p>
          <a:p>
            <a:pPr algn="r" rtl="1" eaLnBrk="1" hangingPunct="1">
              <a:buFont typeface="Wingdings 2" pitchFamily="18" charset="2"/>
              <a:buNone/>
            </a:pPr>
            <a:r>
              <a:rPr lang="en-US" dirty="0" smtClean="0">
                <a:cs typeface="Zar" pitchFamily="2" charset="-78"/>
              </a:rPr>
              <a:t> </a:t>
            </a:r>
          </a:p>
          <a:p>
            <a:pPr algn="r" rtl="1" eaLnBrk="1" hangingPunct="1">
              <a:buFont typeface="Wingdings 2" pitchFamily="18" charset="2"/>
              <a:buNone/>
            </a:pPr>
            <a:r>
              <a:rPr lang="fa-IR" b="1" dirty="0" smtClean="0">
                <a:cs typeface="Zar" pitchFamily="2" charset="-78"/>
              </a:rPr>
              <a:t>دكستروز بر حسب وزن نوزاد تزريق مي‌شود.</a:t>
            </a:r>
            <a:endParaRPr lang="en-US" b="1" dirty="0" smtClean="0">
              <a:cs typeface="Zar" pitchFamily="2" charset="-78"/>
            </a:endParaRPr>
          </a:p>
          <a:p>
            <a:pPr algn="ctr" rtl="1" eaLnBrk="1" hangingPunct="1">
              <a:buFont typeface="Wingdings 2" pitchFamily="18" charset="2"/>
              <a:buNone/>
            </a:pPr>
            <a:r>
              <a:rPr lang="fa-IR" b="1" dirty="0" smtClean="0">
                <a:cs typeface="Zar" pitchFamily="2" charset="-78"/>
              </a:rPr>
              <a:t> </a:t>
            </a:r>
            <a:endParaRPr lang="en-US" b="1" dirty="0" smtClean="0">
              <a:cs typeface="Zar" pitchFamily="2" charset="-78"/>
            </a:endParaRPr>
          </a:p>
          <a:p>
            <a:pPr algn="ctr" rtl="1" eaLnBrk="1" hangingPunct="1">
              <a:buFont typeface="Wingdings 2" pitchFamily="18" charset="2"/>
              <a:buNone/>
            </a:pPr>
            <a:r>
              <a:rPr lang="fa-IR" b="1" dirty="0" smtClean="0">
                <a:cs typeface="Zar" pitchFamily="2" charset="-78"/>
              </a:rPr>
              <a:t>وزن</a:t>
            </a:r>
            <a:r>
              <a:rPr lang="en-US" b="1" dirty="0" smtClean="0">
                <a:cs typeface="Zar" pitchFamily="2" charset="-78"/>
              </a:rPr>
              <a:t>g </a:t>
            </a:r>
            <a:r>
              <a:rPr lang="fa-IR" b="1" dirty="0" smtClean="0">
                <a:cs typeface="Zar" pitchFamily="2" charset="-78"/>
              </a:rPr>
              <a:t> 1000 &gt; </a:t>
            </a:r>
            <a:r>
              <a:rPr lang="en-US" b="1" dirty="0" smtClean="0">
                <a:cs typeface="Zar" pitchFamily="2" charset="-78"/>
              </a:rPr>
              <a:t>mg/kg/min</a:t>
            </a:r>
            <a:r>
              <a:rPr lang="fa-IR" b="1" dirty="0" smtClean="0">
                <a:cs typeface="Zar" pitchFamily="2" charset="-78"/>
              </a:rPr>
              <a:t>‌ 6-4</a:t>
            </a:r>
            <a:endParaRPr lang="en-US" b="1" dirty="0" smtClean="0">
              <a:cs typeface="Zar" pitchFamily="2" charset="-78"/>
            </a:endParaRPr>
          </a:p>
          <a:p>
            <a:pPr algn="ctr" rtl="1" eaLnBrk="1" hangingPunct="1">
              <a:buFont typeface="Wingdings 2" pitchFamily="18" charset="2"/>
              <a:buNone/>
            </a:pPr>
            <a:r>
              <a:rPr lang="fa-IR" b="1" dirty="0" smtClean="0">
                <a:cs typeface="Zar" pitchFamily="2" charset="-78"/>
              </a:rPr>
              <a:t>       </a:t>
            </a:r>
            <a:r>
              <a:rPr lang="en-US" b="1" dirty="0" smtClean="0">
                <a:cs typeface="Zar" pitchFamily="2" charset="-78"/>
              </a:rPr>
              <a:t>g</a:t>
            </a:r>
            <a:r>
              <a:rPr lang="fa-IR" b="1" dirty="0" smtClean="0">
                <a:cs typeface="Zar" pitchFamily="2" charset="-78"/>
              </a:rPr>
              <a:t> 1500 – 1000 ، </a:t>
            </a:r>
            <a:r>
              <a:rPr lang="en-US" b="1" dirty="0" smtClean="0">
                <a:cs typeface="Zar" pitchFamily="2" charset="-78"/>
              </a:rPr>
              <a:t>mg/kg/min</a:t>
            </a:r>
            <a:r>
              <a:rPr lang="fa-IR" b="1" dirty="0" smtClean="0">
                <a:cs typeface="Zar" pitchFamily="2" charset="-78"/>
              </a:rPr>
              <a:t>‌ 8 &gt;</a:t>
            </a:r>
            <a:endParaRPr lang="en-US" b="1" dirty="0" smtClean="0">
              <a:cs typeface="Zar" pitchFamily="2" charset="-78"/>
            </a:endParaRPr>
          </a:p>
          <a:p>
            <a:pPr algn="ctr" rtl="1" eaLnBrk="1" hangingPunct="1">
              <a:buFont typeface="Wingdings 2" pitchFamily="18" charset="2"/>
              <a:buNone/>
            </a:pPr>
            <a:r>
              <a:rPr lang="fa-IR" b="1" dirty="0" smtClean="0">
                <a:cs typeface="Zar" pitchFamily="2" charset="-78"/>
              </a:rPr>
              <a:t>     هدف : </a:t>
            </a:r>
            <a:r>
              <a:rPr lang="en-US" b="1" dirty="0" smtClean="0">
                <a:cs typeface="Zar" pitchFamily="2" charset="-78"/>
              </a:rPr>
              <a:t>mg/kg/min</a:t>
            </a:r>
            <a:r>
              <a:rPr lang="fa-IR" b="1" dirty="0" smtClean="0">
                <a:cs typeface="Zar" pitchFamily="2" charset="-78"/>
              </a:rPr>
              <a:t>‌ 12 &gt;</a:t>
            </a:r>
          </a:p>
          <a:p>
            <a:pPr algn="r" rtl="1" eaLnBrk="1" hangingPunct="1">
              <a:buFont typeface="Wingdings 2" pitchFamily="18" charset="2"/>
              <a:buNone/>
            </a:pPr>
            <a:endParaRPr lang="fa-IR" b="1" dirty="0" smtClean="0">
              <a:cs typeface="Zar" pitchFamily="2" charset="-78"/>
            </a:endParaRPr>
          </a:p>
          <a:p>
            <a:pPr algn="r" rtl="1" eaLnBrk="1" hangingPunct="1">
              <a:buFont typeface="Wingdings 2" pitchFamily="18" charset="2"/>
              <a:buNone/>
            </a:pPr>
            <a:r>
              <a:rPr lang="en-US" b="1" dirty="0" smtClean="0"/>
              <a:t>EFA</a:t>
            </a:r>
            <a:r>
              <a:rPr lang="fa-IR" b="1" dirty="0" smtClean="0"/>
              <a:t>:</a:t>
            </a:r>
            <a:endParaRPr lang="en-US" b="1" dirty="0" smtClean="0"/>
          </a:p>
          <a:p>
            <a:pPr algn="r" rtl="1" eaLnBrk="1" hangingPunct="1">
              <a:buFont typeface="Wingdings 2" pitchFamily="18" charset="2"/>
              <a:buNone/>
            </a:pPr>
            <a:r>
              <a:rPr lang="en-US" b="1" dirty="0" smtClean="0"/>
              <a:t>g/kg/day</a:t>
            </a:r>
            <a:r>
              <a:rPr lang="fa-IR" b="1" dirty="0" smtClean="0"/>
              <a:t>‌ 1- 0/5 براي رسيدن به  </a:t>
            </a:r>
            <a:r>
              <a:rPr lang="en-US" b="1" dirty="0" smtClean="0"/>
              <a:t>g/kg/d</a:t>
            </a:r>
            <a:r>
              <a:rPr lang="en-US" dirty="0" smtClean="0"/>
              <a:t>ay </a:t>
            </a:r>
            <a:r>
              <a:rPr lang="fa-IR" dirty="0" smtClean="0"/>
              <a:t>3</a:t>
            </a:r>
            <a:endParaRPr lang="en-US" dirty="0" smtClean="0"/>
          </a:p>
          <a:p>
            <a:pPr algn="r" rtl="1" eaLnBrk="1" hangingPunct="1">
              <a:buFont typeface="Wingdings 2" pitchFamily="18" charset="2"/>
              <a:buNone/>
            </a:pPr>
            <a:endParaRPr lang="en-US" dirty="0" smtClean="0">
              <a:solidFill>
                <a:schemeClr val="bg1"/>
              </a:solidFill>
              <a:cs typeface="Zar" pitchFamily="2" charset="-78"/>
            </a:endParaRPr>
          </a:p>
          <a:p>
            <a:pPr algn="just" eaLnBrk="1" hangingPunct="1"/>
            <a:endParaRPr lang="en-US" dirty="0" smtClean="0"/>
          </a:p>
        </p:txBody>
      </p:sp>
    </p:spTree>
    <p:extLst>
      <p:ext uri="{BB962C8B-B14F-4D97-AF65-F5344CB8AC3E}">
        <p14:creationId xmlns:p14="http://schemas.microsoft.com/office/powerpoint/2010/main" val="1119100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986" name="Subtitle 2"/>
          <p:cNvSpPr>
            <a:spLocks noGrp="1"/>
          </p:cNvSpPr>
          <p:nvPr>
            <p:ph type="subTitle" idx="4294967295"/>
          </p:nvPr>
        </p:nvSpPr>
        <p:spPr>
          <a:xfrm>
            <a:off x="1214438" y="357188"/>
            <a:ext cx="7606034" cy="5572125"/>
          </a:xfrm>
        </p:spPr>
        <p:txBody>
          <a:bodyPr>
            <a:normAutofit/>
          </a:bodyPr>
          <a:lstStyle/>
          <a:p>
            <a:pPr marL="0" indent="0" algn="ctr" rtl="1" eaLnBrk="1" hangingPunct="1">
              <a:buNone/>
            </a:pPr>
            <a:r>
              <a:rPr lang="fa-IR" b="1" dirty="0" smtClean="0">
                <a:solidFill>
                  <a:srgbClr val="FF0000"/>
                </a:solidFill>
                <a:cs typeface="Zar" pitchFamily="2" charset="-78"/>
              </a:rPr>
              <a:t>دستور تغذيه پار انترال:</a:t>
            </a:r>
            <a:br>
              <a:rPr lang="fa-IR" b="1" dirty="0" smtClean="0">
                <a:solidFill>
                  <a:srgbClr val="FF0000"/>
                </a:solidFill>
                <a:cs typeface="Zar" pitchFamily="2" charset="-78"/>
              </a:rPr>
            </a:br>
            <a:endParaRPr lang="en-US" dirty="0" smtClean="0">
              <a:solidFill>
                <a:srgbClr val="FF0000"/>
              </a:solidFill>
              <a:cs typeface="Zar" pitchFamily="2" charset="-78"/>
            </a:endParaRPr>
          </a:p>
          <a:p>
            <a:pPr algn="r" rtl="1" eaLnBrk="1" hangingPunct="1"/>
            <a:r>
              <a:rPr lang="fa-IR" b="1" dirty="0" smtClean="0">
                <a:solidFill>
                  <a:schemeClr val="tx1"/>
                </a:solidFill>
                <a:cs typeface="Zar" pitchFamily="2" charset="-78"/>
              </a:rPr>
              <a:t>شروع با </a:t>
            </a:r>
            <a:r>
              <a:rPr lang="en-US" b="1" dirty="0" smtClean="0">
                <a:solidFill>
                  <a:schemeClr val="tx1"/>
                </a:solidFill>
                <a:cs typeface="Zar" pitchFamily="2" charset="-78"/>
              </a:rPr>
              <a:t>AA</a:t>
            </a:r>
          </a:p>
          <a:p>
            <a:pPr algn="r" rtl="1" eaLnBrk="1" hangingPunct="1"/>
            <a:r>
              <a:rPr lang="fa-IR" b="1" dirty="0" smtClean="0">
                <a:solidFill>
                  <a:schemeClr val="tx1"/>
                </a:solidFill>
                <a:cs typeface="Zar" pitchFamily="2" charset="-78"/>
              </a:rPr>
              <a:t>دكستروز: </a:t>
            </a:r>
            <a:r>
              <a:rPr lang="en-US" b="1" dirty="0" smtClean="0">
                <a:solidFill>
                  <a:schemeClr val="tx1"/>
                </a:solidFill>
                <a:cs typeface="Zar" pitchFamily="2" charset="-78"/>
              </a:rPr>
              <a:t>g/kg/day</a:t>
            </a:r>
            <a:r>
              <a:rPr lang="fa-IR" b="1" dirty="0" smtClean="0">
                <a:solidFill>
                  <a:schemeClr val="tx1"/>
                </a:solidFill>
                <a:cs typeface="Zar" pitchFamily="2" charset="-78"/>
              </a:rPr>
              <a:t> 18-8</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اسيد آمينه: </a:t>
            </a:r>
            <a:r>
              <a:rPr lang="en-US" b="1" dirty="0" smtClean="0">
                <a:solidFill>
                  <a:schemeClr val="tx1"/>
                </a:solidFill>
                <a:cs typeface="Zar" pitchFamily="2" charset="-78"/>
              </a:rPr>
              <a:t>g/kg/day</a:t>
            </a:r>
            <a:r>
              <a:rPr lang="fa-IR" b="1" dirty="0" smtClean="0">
                <a:solidFill>
                  <a:schemeClr val="tx1"/>
                </a:solidFill>
                <a:cs typeface="Zar" pitchFamily="2" charset="-78"/>
              </a:rPr>
              <a:t> 3-1/5</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چربي: </a:t>
            </a:r>
            <a:r>
              <a:rPr lang="en-US" b="1" dirty="0" smtClean="0">
                <a:solidFill>
                  <a:schemeClr val="tx1"/>
                </a:solidFill>
                <a:cs typeface="Zar" pitchFamily="2" charset="-78"/>
              </a:rPr>
              <a:t>g/kg/day</a:t>
            </a:r>
            <a:r>
              <a:rPr lang="fa-IR" b="1" dirty="0" smtClean="0">
                <a:solidFill>
                  <a:schemeClr val="tx1"/>
                </a:solidFill>
                <a:cs typeface="Zar" pitchFamily="2" charset="-78"/>
              </a:rPr>
              <a:t> 1-0/5</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كلسيم: </a:t>
            </a:r>
            <a:r>
              <a:rPr lang="en-US" b="1" dirty="0" smtClean="0">
                <a:solidFill>
                  <a:schemeClr val="tx1"/>
                </a:solidFill>
                <a:cs typeface="Zar" pitchFamily="2" charset="-78"/>
              </a:rPr>
              <a:t>g/kg/day m</a:t>
            </a:r>
            <a:r>
              <a:rPr lang="fa-IR" b="1" dirty="0" smtClean="0">
                <a:solidFill>
                  <a:schemeClr val="tx1"/>
                </a:solidFill>
                <a:cs typeface="Zar" pitchFamily="2" charset="-78"/>
              </a:rPr>
              <a:t> 200- 150</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فسفر : </a:t>
            </a:r>
            <a:r>
              <a:rPr lang="en-US" b="1" dirty="0" err="1" smtClean="0">
                <a:solidFill>
                  <a:schemeClr val="tx1"/>
                </a:solidFill>
                <a:cs typeface="Zar" pitchFamily="2" charset="-78"/>
              </a:rPr>
              <a:t>mmol</a:t>
            </a:r>
            <a:r>
              <a:rPr lang="en-US" b="1" dirty="0" smtClean="0">
                <a:solidFill>
                  <a:schemeClr val="tx1"/>
                </a:solidFill>
                <a:cs typeface="Zar" pitchFamily="2" charset="-78"/>
              </a:rPr>
              <a:t>/kg/day</a:t>
            </a:r>
            <a:r>
              <a:rPr lang="fa-IR" b="1" dirty="0" smtClean="0">
                <a:solidFill>
                  <a:schemeClr val="tx1"/>
                </a:solidFill>
                <a:cs typeface="Zar" pitchFamily="2" charset="-78"/>
              </a:rPr>
              <a:t> 0/5 – 0/3</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ويتامين و مينرال</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در زمان قطع تغذيه انترال ابتدا ليپيدها قطع مي‌شود و در نهايت اسيد آمينه</a:t>
            </a:r>
            <a:endParaRPr lang="en-US" b="1" dirty="0" smtClean="0">
              <a:solidFill>
                <a:schemeClr val="tx1"/>
              </a:solidFill>
              <a:cs typeface="Zar" pitchFamily="2" charset="-78"/>
            </a:endParaRPr>
          </a:p>
          <a:p>
            <a:pPr eaLnBrk="1" hangingPunct="1"/>
            <a:endParaRPr lang="en-US" b="1" dirty="0" smtClean="0"/>
          </a:p>
        </p:txBody>
      </p:sp>
    </p:spTree>
    <p:extLst>
      <p:ext uri="{BB962C8B-B14F-4D97-AF65-F5344CB8AC3E}">
        <p14:creationId xmlns:p14="http://schemas.microsoft.com/office/powerpoint/2010/main" val="33459265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fa-IR" sz="3200" b="1" dirty="0" smtClean="0">
                <a:cs typeface="Zar" pitchFamily="2" charset="-78"/>
              </a:rPr>
              <a:t>محاسبه كالري در نوزادان و كودكان:</a:t>
            </a:r>
            <a:r>
              <a:rPr lang="en-US" sz="3200" b="1" dirty="0" smtClean="0">
                <a:cs typeface="Zar" pitchFamily="2" charset="-78"/>
              </a:rPr>
              <a:t/>
            </a:r>
            <a:br>
              <a:rPr lang="en-US" sz="3200" b="1" dirty="0" smtClean="0">
                <a:cs typeface="Zar" pitchFamily="2" charset="-78"/>
              </a:rPr>
            </a:br>
            <a:endParaRPr lang="en-US" sz="3200" b="1" dirty="0">
              <a:cs typeface="Zar" pitchFamily="2" charset="-78"/>
            </a:endParaRPr>
          </a:p>
        </p:txBody>
      </p:sp>
      <p:graphicFrame>
        <p:nvGraphicFramePr>
          <p:cNvPr id="39967" name="Group 31"/>
          <p:cNvGraphicFramePr>
            <a:graphicFrameLocks noGrp="1"/>
          </p:cNvGraphicFramePr>
          <p:nvPr>
            <p:ph idx="1"/>
            <p:extLst>
              <p:ext uri="{D42A27DB-BD31-4B8C-83A1-F6EECF244321}">
                <p14:modId xmlns:p14="http://schemas.microsoft.com/office/powerpoint/2010/main" val="1615000408"/>
              </p:ext>
            </p:extLst>
          </p:nvPr>
        </p:nvGraphicFramePr>
        <p:xfrm>
          <a:off x="1571625" y="1357313"/>
          <a:ext cx="7115175" cy="4948238"/>
        </p:xfrm>
        <a:graphic>
          <a:graphicData uri="http://schemas.openxmlformats.org/drawingml/2006/table">
            <a:tbl>
              <a:tblPr/>
              <a:tblGrid>
                <a:gridCol w="3557588"/>
                <a:gridCol w="3557587"/>
              </a:tblGrid>
              <a:tr h="6429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سن</a:t>
                      </a:r>
                      <a:endPar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كالري</a:t>
                      </a:r>
                      <a:endPar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717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rPr>
                        <a:t>vlbw</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130</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717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rPr>
                        <a:t>كمتر از 1 ساله</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110</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717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rPr>
                        <a:t>1 ساله</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110</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717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rPr>
                        <a:t>2 ساله</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100</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717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rPr>
                        <a:t>5 ساله</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87</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717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rPr>
                        <a:t>10 ساله</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rPr>
                        <a:t>77</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Zar" pitchFamily="2" charset="-7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bl>
          </a:graphicData>
        </a:graphic>
      </p:graphicFrame>
    </p:spTree>
    <p:extLst>
      <p:ext uri="{BB962C8B-B14F-4D97-AF65-F5344CB8AC3E}">
        <p14:creationId xmlns:p14="http://schemas.microsoft.com/office/powerpoint/2010/main" val="17925304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034" name="Subtitle 2"/>
          <p:cNvSpPr>
            <a:spLocks noGrp="1"/>
          </p:cNvSpPr>
          <p:nvPr>
            <p:ph type="subTitle" idx="4294967295"/>
          </p:nvPr>
        </p:nvSpPr>
        <p:spPr>
          <a:xfrm>
            <a:off x="1259632" y="1052736"/>
            <a:ext cx="6400800" cy="4857750"/>
          </a:xfrm>
        </p:spPr>
        <p:txBody>
          <a:bodyPr/>
          <a:lstStyle/>
          <a:p>
            <a:pPr algn="ctr" rtl="1" eaLnBrk="1" hangingPunct="1"/>
            <a:r>
              <a:rPr lang="fa-IR" sz="3200" dirty="0" smtClean="0">
                <a:solidFill>
                  <a:srgbClr val="FF0000"/>
                </a:solidFill>
                <a:cs typeface="Zar" pitchFamily="2" charset="-78"/>
              </a:rPr>
              <a:t>موارد استفاده از </a:t>
            </a:r>
            <a:r>
              <a:rPr lang="en-US" sz="3200" dirty="0" smtClean="0">
                <a:solidFill>
                  <a:srgbClr val="FF0000"/>
                </a:solidFill>
                <a:cs typeface="Zar" pitchFamily="2" charset="-78"/>
              </a:rPr>
              <a:t>TPN</a:t>
            </a:r>
            <a:r>
              <a:rPr lang="fa-IR" sz="3200" dirty="0" smtClean="0">
                <a:solidFill>
                  <a:srgbClr val="FF0000"/>
                </a:solidFill>
                <a:cs typeface="Zar" pitchFamily="2" charset="-78"/>
              </a:rPr>
              <a:t>:</a:t>
            </a:r>
          </a:p>
          <a:p>
            <a:pPr algn="r" rtl="1" eaLnBrk="1" hangingPunct="1"/>
            <a:endParaRPr lang="en-US" sz="3200" dirty="0" smtClean="0">
              <a:solidFill>
                <a:schemeClr val="tx1"/>
              </a:solidFill>
              <a:cs typeface="Zar" pitchFamily="2" charset="-78"/>
            </a:endParaRPr>
          </a:p>
          <a:p>
            <a:pPr algn="r" rtl="1" eaLnBrk="1" hangingPunct="1"/>
            <a:r>
              <a:rPr lang="en-US" sz="3200" dirty="0" smtClean="0">
                <a:solidFill>
                  <a:schemeClr val="tx1"/>
                </a:solidFill>
                <a:cs typeface="Zar" pitchFamily="2" charset="-78"/>
              </a:rPr>
              <a:t>SBS</a:t>
            </a:r>
          </a:p>
          <a:p>
            <a:pPr algn="r" rtl="1" eaLnBrk="1" hangingPunct="1"/>
            <a:r>
              <a:rPr lang="fa-IR" sz="3200" dirty="0" smtClean="0">
                <a:solidFill>
                  <a:schemeClr val="tx1"/>
                </a:solidFill>
                <a:cs typeface="Zar" pitchFamily="2" charset="-78"/>
              </a:rPr>
              <a:t>ايلئوس</a:t>
            </a:r>
            <a:endParaRPr lang="en-US" sz="3200" dirty="0" smtClean="0">
              <a:solidFill>
                <a:schemeClr val="tx1"/>
              </a:solidFill>
              <a:cs typeface="Zar" pitchFamily="2" charset="-78"/>
            </a:endParaRPr>
          </a:p>
          <a:p>
            <a:pPr algn="r" rtl="1" eaLnBrk="1" hangingPunct="1"/>
            <a:r>
              <a:rPr lang="fa-IR" sz="3200" dirty="0" smtClean="0">
                <a:solidFill>
                  <a:schemeClr val="tx1"/>
                </a:solidFill>
                <a:cs typeface="Zar" pitchFamily="2" charset="-78"/>
              </a:rPr>
              <a:t>عدم يا اختلال حركت دستگاه گوارشي</a:t>
            </a:r>
            <a:endParaRPr lang="en-US" sz="3200" dirty="0" smtClean="0">
              <a:solidFill>
                <a:schemeClr val="tx1"/>
              </a:solidFill>
              <a:cs typeface="Zar" pitchFamily="2" charset="-78"/>
            </a:endParaRPr>
          </a:p>
          <a:p>
            <a:pPr algn="r" rtl="1" eaLnBrk="1" hangingPunct="1"/>
            <a:r>
              <a:rPr lang="fa-IR" sz="3200" dirty="0" smtClean="0">
                <a:solidFill>
                  <a:schemeClr val="tx1"/>
                </a:solidFill>
                <a:cs typeface="Zar" pitchFamily="2" charset="-78"/>
              </a:rPr>
              <a:t>نكروز دستگاه گوارش</a:t>
            </a:r>
            <a:endParaRPr lang="en-US" sz="3200" dirty="0" smtClean="0">
              <a:solidFill>
                <a:schemeClr val="tx1"/>
              </a:solidFill>
              <a:cs typeface="Zar" pitchFamily="2" charset="-78"/>
            </a:endParaRPr>
          </a:p>
          <a:p>
            <a:pPr algn="r" rtl="1" eaLnBrk="1" hangingPunct="1"/>
            <a:r>
              <a:rPr lang="fa-IR" sz="3200" dirty="0" smtClean="0">
                <a:solidFill>
                  <a:schemeClr val="tx1"/>
                </a:solidFill>
                <a:cs typeface="Zar" pitchFamily="2" charset="-78"/>
              </a:rPr>
              <a:t>عدم تأمين نيازها با تغذيه انترال</a:t>
            </a:r>
            <a:endParaRPr lang="en-US" sz="3200" dirty="0" smtClean="0">
              <a:solidFill>
                <a:schemeClr val="tx1"/>
              </a:solidFill>
              <a:cs typeface="Zar" pitchFamily="2" charset="-78"/>
            </a:endParaRPr>
          </a:p>
        </p:txBody>
      </p:sp>
    </p:spTree>
    <p:extLst>
      <p:ext uri="{BB962C8B-B14F-4D97-AF65-F5344CB8AC3E}">
        <p14:creationId xmlns:p14="http://schemas.microsoft.com/office/powerpoint/2010/main" val="36893352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467544" y="656939"/>
            <a:ext cx="8301037" cy="5652382"/>
          </a:xfrm>
        </p:spPr>
        <p:txBody>
          <a:bodyPr>
            <a:normAutofit lnSpcReduction="10000"/>
          </a:bodyPr>
          <a:lstStyle/>
          <a:p>
            <a:pPr algn="ctr" rtl="1" eaLnBrk="1" hangingPunct="1">
              <a:buFont typeface="Wingdings 2" pitchFamily="18" charset="2"/>
              <a:buNone/>
            </a:pPr>
            <a:r>
              <a:rPr lang="fa-IR" sz="2400" b="1" dirty="0" smtClean="0">
                <a:solidFill>
                  <a:srgbClr val="FF0000"/>
                </a:solidFill>
                <a:cs typeface="Zar" pitchFamily="2" charset="-78"/>
              </a:rPr>
              <a:t>حمايت تغذيه اي در </a:t>
            </a:r>
            <a:r>
              <a:rPr lang="en-US" sz="2400" b="1" dirty="0" smtClean="0">
                <a:solidFill>
                  <a:srgbClr val="FF0000"/>
                </a:solidFill>
                <a:cs typeface="Zar" pitchFamily="2" charset="-78"/>
              </a:rPr>
              <a:t>VLBW</a:t>
            </a:r>
            <a:r>
              <a:rPr lang="fa-IR" sz="2400" b="1" dirty="0" smtClean="0">
                <a:solidFill>
                  <a:srgbClr val="FF0000"/>
                </a:solidFill>
                <a:cs typeface="Zar" pitchFamily="2" charset="-78"/>
              </a:rPr>
              <a:t>:</a:t>
            </a:r>
            <a:endParaRPr lang="en-US" sz="2400" b="1" dirty="0" smtClean="0">
              <a:solidFill>
                <a:srgbClr val="FF0000"/>
              </a:solidFill>
              <a:cs typeface="Zar" pitchFamily="2" charset="-78"/>
            </a:endParaRPr>
          </a:p>
          <a:p>
            <a:pPr algn="r" rtl="1" eaLnBrk="1" hangingPunct="1">
              <a:buFont typeface="Wingdings 2" pitchFamily="18" charset="2"/>
              <a:buNone/>
            </a:pPr>
            <a:r>
              <a:rPr lang="fa-IR" sz="2400" dirty="0" smtClean="0">
                <a:cs typeface="Zar" pitchFamily="2" charset="-78"/>
              </a:rPr>
              <a:t>شير مادر</a:t>
            </a:r>
            <a:endParaRPr lang="en-US" sz="2400" dirty="0" smtClean="0">
              <a:cs typeface="Zar" pitchFamily="2" charset="-78"/>
            </a:endParaRPr>
          </a:p>
          <a:p>
            <a:pPr algn="r" rtl="1" eaLnBrk="1" hangingPunct="1">
              <a:buFont typeface="Wingdings 2" pitchFamily="18" charset="2"/>
              <a:buNone/>
            </a:pPr>
            <a:r>
              <a:rPr lang="en-US" sz="2400" dirty="0" smtClean="0">
                <a:cs typeface="Zar" pitchFamily="2" charset="-78"/>
              </a:rPr>
              <a:t>TPN</a:t>
            </a:r>
          </a:p>
          <a:p>
            <a:pPr algn="r" rtl="1" eaLnBrk="1" hangingPunct="1">
              <a:buFont typeface="Wingdings 2" pitchFamily="18" charset="2"/>
              <a:buNone/>
            </a:pPr>
            <a:r>
              <a:rPr lang="fa-IR" sz="2400" dirty="0" smtClean="0">
                <a:cs typeface="Zar" pitchFamily="2" charset="-78"/>
              </a:rPr>
              <a:t>مراقبت از دستگاه گوارش</a:t>
            </a:r>
            <a:endParaRPr lang="en-US" sz="2400" dirty="0" smtClean="0">
              <a:cs typeface="Zar" pitchFamily="2" charset="-78"/>
            </a:endParaRPr>
          </a:p>
          <a:p>
            <a:pPr algn="r" rtl="1" eaLnBrk="1" hangingPunct="1">
              <a:buFont typeface="Wingdings 2" pitchFamily="18" charset="2"/>
              <a:buNone/>
            </a:pPr>
            <a:r>
              <a:rPr lang="fa-IR" sz="2400" dirty="0" smtClean="0">
                <a:cs typeface="Zar" pitchFamily="2" charset="-78"/>
              </a:rPr>
              <a:t>مكمل ياري</a:t>
            </a:r>
            <a:endParaRPr lang="en-US" sz="2400" dirty="0" smtClean="0">
              <a:cs typeface="Zar" pitchFamily="2" charset="-78"/>
            </a:endParaRPr>
          </a:p>
          <a:p>
            <a:pPr algn="r" rtl="1" eaLnBrk="1" hangingPunct="1">
              <a:buFont typeface="Wingdings 2" pitchFamily="18" charset="2"/>
              <a:buNone/>
            </a:pPr>
            <a:r>
              <a:rPr lang="fa-IR" sz="2400" dirty="0" smtClean="0">
                <a:cs typeface="Zar" pitchFamily="2" charset="-78"/>
              </a:rPr>
              <a:t> </a:t>
            </a:r>
            <a:endParaRPr lang="en-US" sz="2400" dirty="0" smtClean="0">
              <a:cs typeface="Zar" pitchFamily="2" charset="-78"/>
            </a:endParaRPr>
          </a:p>
          <a:p>
            <a:pPr algn="ctr" rtl="1" eaLnBrk="1" hangingPunct="1">
              <a:buFont typeface="Wingdings 2" pitchFamily="18" charset="2"/>
              <a:buNone/>
            </a:pPr>
            <a:r>
              <a:rPr lang="fa-IR" sz="2400" b="1" dirty="0" smtClean="0">
                <a:solidFill>
                  <a:srgbClr val="FF0000"/>
                </a:solidFill>
                <a:cs typeface="Zar" pitchFamily="2" charset="-78"/>
              </a:rPr>
              <a:t>انرژي و پروتئين در تغذيه پار انترال براي </a:t>
            </a:r>
            <a:r>
              <a:rPr lang="en-US" sz="2400" b="1" dirty="0" smtClean="0">
                <a:solidFill>
                  <a:srgbClr val="FF0000"/>
                </a:solidFill>
                <a:cs typeface="Zar" pitchFamily="2" charset="-78"/>
              </a:rPr>
              <a:t>VLBW</a:t>
            </a:r>
            <a:r>
              <a:rPr lang="fa-IR" sz="2400" b="1" dirty="0" smtClean="0">
                <a:solidFill>
                  <a:srgbClr val="FF0000"/>
                </a:solidFill>
                <a:cs typeface="Zar" pitchFamily="2" charset="-78"/>
              </a:rPr>
              <a:t>:</a:t>
            </a:r>
            <a:endParaRPr lang="en-US" sz="2400" b="1" dirty="0" smtClean="0">
              <a:solidFill>
                <a:srgbClr val="FF0000"/>
              </a:solidFill>
              <a:cs typeface="Zar" pitchFamily="2" charset="-78"/>
            </a:endParaRPr>
          </a:p>
          <a:p>
            <a:pPr algn="r" rtl="1" eaLnBrk="1" hangingPunct="1">
              <a:buFont typeface="Wingdings 2" pitchFamily="18" charset="2"/>
              <a:buNone/>
            </a:pPr>
            <a:r>
              <a:rPr lang="fa-IR" sz="2400" dirty="0" smtClean="0">
                <a:cs typeface="Zar" pitchFamily="2" charset="-78"/>
              </a:rPr>
              <a:t>انرژي : </a:t>
            </a:r>
            <a:r>
              <a:rPr lang="en-US" sz="2400" dirty="0" smtClean="0">
                <a:cs typeface="Zar" pitchFamily="2" charset="-78"/>
              </a:rPr>
              <a:t>Kcal/Kg/day </a:t>
            </a:r>
            <a:r>
              <a:rPr lang="fa-IR" sz="2400" dirty="0" smtClean="0">
                <a:cs typeface="Zar" pitchFamily="2" charset="-78"/>
              </a:rPr>
              <a:t> 110-85</a:t>
            </a:r>
            <a:endParaRPr lang="en-US" sz="2400" dirty="0" smtClean="0">
              <a:cs typeface="Zar" pitchFamily="2" charset="-78"/>
            </a:endParaRPr>
          </a:p>
          <a:p>
            <a:pPr algn="r" rtl="1" eaLnBrk="1" hangingPunct="1">
              <a:buFont typeface="Wingdings 2" pitchFamily="18" charset="2"/>
              <a:buNone/>
            </a:pPr>
            <a:r>
              <a:rPr lang="fa-IR" sz="2400" dirty="0" smtClean="0">
                <a:cs typeface="Zar" pitchFamily="2" charset="-78"/>
              </a:rPr>
              <a:t>پروتئين : </a:t>
            </a:r>
            <a:r>
              <a:rPr lang="en-US" sz="2400" dirty="0" smtClean="0">
                <a:cs typeface="Zar" pitchFamily="2" charset="-78"/>
              </a:rPr>
              <a:t>g/Kg/day  </a:t>
            </a:r>
            <a:r>
              <a:rPr lang="fa-IR" sz="2400" dirty="0" smtClean="0">
                <a:cs typeface="Zar" pitchFamily="2" charset="-78"/>
              </a:rPr>
              <a:t>  4-3</a:t>
            </a:r>
            <a:endParaRPr lang="en-US" sz="2400" dirty="0" smtClean="0">
              <a:cs typeface="Zar" pitchFamily="2" charset="-78"/>
            </a:endParaRPr>
          </a:p>
          <a:p>
            <a:pPr algn="r" rtl="1" eaLnBrk="1" hangingPunct="1">
              <a:buFont typeface="Wingdings 2" pitchFamily="18" charset="2"/>
              <a:buNone/>
            </a:pPr>
            <a:r>
              <a:rPr lang="fa-IR" sz="2400" dirty="0" smtClean="0">
                <a:cs typeface="Zar" pitchFamily="2" charset="-78"/>
              </a:rPr>
              <a:t> </a:t>
            </a:r>
            <a:endParaRPr lang="en-US" sz="2400" dirty="0" smtClean="0">
              <a:cs typeface="Zar" pitchFamily="2" charset="-78"/>
            </a:endParaRPr>
          </a:p>
          <a:p>
            <a:pPr algn="r" rtl="1" eaLnBrk="1" hangingPunct="1">
              <a:buFont typeface="Wingdings 2" pitchFamily="18" charset="2"/>
              <a:buNone/>
            </a:pPr>
            <a:r>
              <a:rPr lang="fa-IR" sz="2400" dirty="0" smtClean="0">
                <a:cs typeface="Zar" pitchFamily="2" charset="-78"/>
              </a:rPr>
              <a:t>دستور كار در بيماران </a:t>
            </a:r>
            <a:r>
              <a:rPr lang="en-US" sz="2400" dirty="0" err="1" smtClean="0">
                <a:cs typeface="Zar" pitchFamily="2" charset="-78"/>
              </a:rPr>
              <a:t>vlbw</a:t>
            </a:r>
            <a:r>
              <a:rPr lang="en-US" sz="2400" dirty="0" smtClean="0">
                <a:cs typeface="Zar" pitchFamily="2" charset="-78"/>
              </a:rPr>
              <a:t>:</a:t>
            </a:r>
          </a:p>
          <a:p>
            <a:pPr algn="r" rtl="1" eaLnBrk="1" hangingPunct="1">
              <a:buFont typeface="Wingdings 2" pitchFamily="18" charset="2"/>
              <a:buNone/>
            </a:pPr>
            <a:r>
              <a:rPr lang="fa-IR" sz="2400" dirty="0" smtClean="0">
                <a:cs typeface="Zar" pitchFamily="2" charset="-78"/>
              </a:rPr>
              <a:t>شير مادر در صورت امكان</a:t>
            </a:r>
            <a:endParaRPr lang="en-US" sz="2400" dirty="0" smtClean="0">
              <a:cs typeface="Zar" pitchFamily="2" charset="-78"/>
            </a:endParaRPr>
          </a:p>
          <a:p>
            <a:pPr algn="r" rtl="1" eaLnBrk="1" hangingPunct="1">
              <a:buFont typeface="Wingdings 2" pitchFamily="18" charset="2"/>
              <a:buNone/>
            </a:pPr>
            <a:r>
              <a:rPr lang="fa-IR" sz="2400" dirty="0" smtClean="0">
                <a:cs typeface="Zar" pitchFamily="2" charset="-78"/>
              </a:rPr>
              <a:t>فرمولاي آماده</a:t>
            </a:r>
            <a:endParaRPr lang="en-US" sz="2400" dirty="0" smtClean="0">
              <a:cs typeface="Zar" pitchFamily="2" charset="-78"/>
            </a:endParaRPr>
          </a:p>
          <a:p>
            <a:pPr algn="r" rtl="1" eaLnBrk="1" hangingPunct="1">
              <a:buFont typeface="Wingdings 2" pitchFamily="18" charset="2"/>
              <a:buNone/>
            </a:pPr>
            <a:r>
              <a:rPr lang="fa-IR" sz="2400" dirty="0" smtClean="0">
                <a:cs typeface="Zar" pitchFamily="2" charset="-78"/>
              </a:rPr>
              <a:t>نياز به مكل ياري پروتئين، كلسيم، فسفر و ميكرو نوترينتها در زمان تغذيه با شير مادر</a:t>
            </a:r>
            <a:endParaRPr lang="en-US" sz="2400" dirty="0" smtClean="0">
              <a:cs typeface="Zar" pitchFamily="2" charset="-78"/>
            </a:endParaRPr>
          </a:p>
          <a:p>
            <a:pPr algn="r" eaLnBrk="1" hangingPunct="1">
              <a:buFont typeface="Wingdings 2" pitchFamily="18" charset="2"/>
              <a:buNone/>
            </a:pPr>
            <a:endParaRPr lang="en-US" sz="2400" dirty="0" smtClean="0">
              <a:cs typeface="Zar" pitchFamily="2" charset="-78"/>
            </a:endParaRPr>
          </a:p>
        </p:txBody>
      </p:sp>
    </p:spTree>
    <p:extLst>
      <p:ext uri="{BB962C8B-B14F-4D97-AF65-F5344CB8AC3E}">
        <p14:creationId xmlns:p14="http://schemas.microsoft.com/office/powerpoint/2010/main" val="39901244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082" name="Subtitle 2"/>
          <p:cNvSpPr>
            <a:spLocks noGrp="1"/>
          </p:cNvSpPr>
          <p:nvPr>
            <p:ph type="subTitle" idx="4294967295"/>
          </p:nvPr>
        </p:nvSpPr>
        <p:spPr>
          <a:xfrm>
            <a:off x="971600" y="692696"/>
            <a:ext cx="7715250" cy="5286375"/>
          </a:xfrm>
        </p:spPr>
        <p:txBody>
          <a:bodyPr>
            <a:normAutofit/>
          </a:bodyPr>
          <a:lstStyle/>
          <a:p>
            <a:pPr algn="ctr" rtl="1" eaLnBrk="1" hangingPunct="1"/>
            <a:r>
              <a:rPr lang="fa-IR" b="1" dirty="0" smtClean="0">
                <a:solidFill>
                  <a:srgbClr val="FF0000"/>
                </a:solidFill>
                <a:cs typeface="Zar" pitchFamily="2" charset="-78"/>
              </a:rPr>
              <a:t>تغذيه پار انترال:</a:t>
            </a:r>
            <a:endParaRPr lang="en-US" dirty="0" smtClean="0">
              <a:solidFill>
                <a:srgbClr val="FF0000"/>
              </a:solidFill>
              <a:cs typeface="Zar" pitchFamily="2" charset="-78"/>
            </a:endParaRPr>
          </a:p>
          <a:p>
            <a:pPr algn="r" rtl="1" eaLnBrk="1" hangingPunct="1"/>
            <a:r>
              <a:rPr lang="fa-IR" b="1" dirty="0" smtClean="0">
                <a:solidFill>
                  <a:schemeClr val="tx1"/>
                </a:solidFill>
                <a:cs typeface="Zar" pitchFamily="2" charset="-78"/>
              </a:rPr>
              <a:t>تعريف: تزريق مستقيم مواد به جريان خون به صورت داخل وريدي</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دو نوع:</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مركزي</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محيطي</a:t>
            </a:r>
            <a:endParaRPr lang="en-US" b="1" dirty="0" smtClean="0">
              <a:solidFill>
                <a:schemeClr val="tx1"/>
              </a:solidFill>
              <a:cs typeface="Zar" pitchFamily="2" charset="-78"/>
            </a:endParaRPr>
          </a:p>
          <a:p>
            <a:pPr marL="0" indent="0" algn="r" rtl="1" eaLnBrk="1" hangingPunct="1">
              <a:buNone/>
            </a:pP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پروتئين : محلولهاي 20- 3%</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كربوهيدرات: محولهاي 70-5%</a:t>
            </a:r>
            <a:endParaRPr lang="en-US" b="1" dirty="0" smtClean="0">
              <a:solidFill>
                <a:schemeClr val="tx1"/>
              </a:solidFill>
              <a:cs typeface="Zar" pitchFamily="2" charset="-78"/>
            </a:endParaRPr>
          </a:p>
          <a:p>
            <a:pPr algn="r" rtl="1" eaLnBrk="1" hangingPunct="1"/>
            <a:r>
              <a:rPr lang="fa-IR" b="1" dirty="0" smtClean="0">
                <a:solidFill>
                  <a:schemeClr val="tx1"/>
                </a:solidFill>
                <a:cs typeface="Zar" pitchFamily="2" charset="-78"/>
              </a:rPr>
              <a:t>چربي: 10% و 20% و 30%</a:t>
            </a:r>
            <a:endParaRPr lang="en-US" b="1" dirty="0" smtClean="0">
              <a:solidFill>
                <a:schemeClr val="tx1"/>
              </a:solidFill>
              <a:cs typeface="Zar" pitchFamily="2" charset="-78"/>
            </a:endParaRPr>
          </a:p>
          <a:p>
            <a:pPr algn="r" eaLnBrk="1" hangingPunct="1"/>
            <a:endParaRPr lang="en-US" dirty="0" smtClean="0"/>
          </a:p>
        </p:txBody>
      </p:sp>
    </p:spTree>
    <p:extLst>
      <p:ext uri="{BB962C8B-B14F-4D97-AF65-F5344CB8AC3E}">
        <p14:creationId xmlns:p14="http://schemas.microsoft.com/office/powerpoint/2010/main" val="26234106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106" name="Subtitle 2"/>
          <p:cNvSpPr>
            <a:spLocks noGrp="1"/>
          </p:cNvSpPr>
          <p:nvPr>
            <p:ph type="subTitle" idx="4294967295"/>
          </p:nvPr>
        </p:nvSpPr>
        <p:spPr>
          <a:xfrm>
            <a:off x="395536" y="692696"/>
            <a:ext cx="8001000" cy="6000750"/>
          </a:xfrm>
        </p:spPr>
        <p:txBody>
          <a:bodyPr>
            <a:normAutofit/>
          </a:bodyPr>
          <a:lstStyle/>
          <a:p>
            <a:pPr algn="r" rtl="1" eaLnBrk="1" hangingPunct="1"/>
            <a:r>
              <a:rPr lang="fa-IR" dirty="0" smtClean="0">
                <a:solidFill>
                  <a:schemeClr val="tx1"/>
                </a:solidFill>
                <a:cs typeface="Zar" pitchFamily="2" charset="-78"/>
              </a:rPr>
              <a:t>در تغذيه پارانترال ويتامينها و مينرالها چون فرايند هضم و جذب ندارند كمتر از </a:t>
            </a:r>
            <a:r>
              <a:rPr lang="en-US" dirty="0" smtClean="0">
                <a:cs typeface="Zar" pitchFamily="2" charset="-78"/>
              </a:rPr>
              <a:t>RDA</a:t>
            </a:r>
            <a:r>
              <a:rPr lang="fa-IR" dirty="0" smtClean="0">
                <a:solidFill>
                  <a:schemeClr val="tx1"/>
                </a:solidFill>
                <a:cs typeface="Zar" pitchFamily="2" charset="-78"/>
              </a:rPr>
              <a:t> </a:t>
            </a:r>
            <a:r>
              <a:rPr lang="fa-IR" dirty="0" smtClean="0">
                <a:solidFill>
                  <a:schemeClr val="tx1"/>
                </a:solidFill>
                <a:cs typeface="Zar" pitchFamily="2" charset="-78"/>
              </a:rPr>
              <a:t>لازمند.</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آهن به همراه تغذيه وريدي داده نمي‌شود.</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مايعات: در مركز ي3- 1/5 ليتر</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            در محيطي 2-1/5 ليتر</a:t>
            </a:r>
            <a:endParaRPr lang="en-US" dirty="0" smtClean="0">
              <a:solidFill>
                <a:schemeClr val="tx1"/>
              </a:solidFill>
              <a:cs typeface="Zar" pitchFamily="2" charset="-78"/>
            </a:endParaRPr>
          </a:p>
          <a:p>
            <a:pPr marL="0" indent="0" algn="r" rtl="1" eaLnBrk="1" hangingPunct="1">
              <a:buNone/>
            </a:pP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مشكل اصلي در تغذيه وريدي: عفونت</a:t>
            </a:r>
          </a:p>
          <a:p>
            <a:pPr algn="r" rtl="1" eaLnBrk="1" hangingPunct="1"/>
            <a:r>
              <a:rPr lang="fa-IR" dirty="0" smtClean="0">
                <a:solidFill>
                  <a:schemeClr val="tx1"/>
                </a:solidFill>
                <a:cs typeface="Zar" pitchFamily="2" charset="-78"/>
              </a:rPr>
              <a:t>سندرم فيدينگ مشكل اصلي در تغذيه پار انترال است</a:t>
            </a:r>
          </a:p>
          <a:p>
            <a:pPr algn="r" rtl="1" eaLnBrk="1" hangingPunct="1"/>
            <a:r>
              <a:rPr lang="fa-IR" dirty="0" smtClean="0">
                <a:solidFill>
                  <a:schemeClr val="tx1"/>
                </a:solidFill>
                <a:cs typeface="Zar" pitchFamily="2" charset="-78"/>
              </a:rPr>
              <a:t>خطرات تغذيه پارانترال:</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وقتي غذا وارد رگ مي‌شود قدرت مانور از دست مي‌رود.</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احتمال  </a:t>
            </a:r>
            <a:r>
              <a:rPr lang="en-US" dirty="0" smtClean="0">
                <a:solidFill>
                  <a:schemeClr val="tx1"/>
                </a:solidFill>
                <a:cs typeface="Zar" pitchFamily="2" charset="-78"/>
              </a:rPr>
              <a:t>overfeeding</a:t>
            </a:r>
          </a:p>
          <a:p>
            <a:pPr algn="r" eaLnBrk="1" hangingPunct="1"/>
            <a:endParaRPr lang="en-US" dirty="0" smtClean="0">
              <a:solidFill>
                <a:schemeClr val="bg1"/>
              </a:solidFill>
              <a:cs typeface="Zar" pitchFamily="2" charset="-78"/>
            </a:endParaRPr>
          </a:p>
        </p:txBody>
      </p:sp>
    </p:spTree>
    <p:extLst>
      <p:ext uri="{BB962C8B-B14F-4D97-AF65-F5344CB8AC3E}">
        <p14:creationId xmlns:p14="http://schemas.microsoft.com/office/powerpoint/2010/main" val="835193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130" name="Subtitle 2"/>
          <p:cNvSpPr>
            <a:spLocks noGrp="1"/>
          </p:cNvSpPr>
          <p:nvPr>
            <p:ph type="subTitle" idx="4294967295"/>
          </p:nvPr>
        </p:nvSpPr>
        <p:spPr>
          <a:xfrm>
            <a:off x="1214438" y="214313"/>
            <a:ext cx="7822058" cy="5715000"/>
          </a:xfrm>
        </p:spPr>
        <p:txBody>
          <a:bodyPr/>
          <a:lstStyle/>
          <a:p>
            <a:pPr rtl="1" eaLnBrk="1" hangingPunct="1"/>
            <a:endParaRPr lang="fa-IR" dirty="0" smtClean="0"/>
          </a:p>
          <a:p>
            <a:pPr algn="ctr" rtl="1" eaLnBrk="1" hangingPunct="1"/>
            <a:r>
              <a:rPr lang="fa-IR" sz="3200" b="1" dirty="0" smtClean="0">
                <a:solidFill>
                  <a:schemeClr val="tx1"/>
                </a:solidFill>
                <a:cs typeface="Zar" pitchFamily="2" charset="-78"/>
              </a:rPr>
              <a:t>زمان شروع تغذيه پار انترال:</a:t>
            </a:r>
          </a:p>
          <a:p>
            <a:pPr rtl="1" eaLnBrk="1" hangingPunct="1"/>
            <a:endParaRPr lang="en-US" dirty="0" smtClean="0">
              <a:solidFill>
                <a:schemeClr val="tx1"/>
              </a:solidFill>
              <a:cs typeface="Zar" pitchFamily="2" charset="-78"/>
            </a:endParaRPr>
          </a:p>
          <a:p>
            <a:pPr algn="r" rtl="1" eaLnBrk="1" hangingPunct="1">
              <a:lnSpc>
                <a:spcPct val="150000"/>
              </a:lnSpc>
            </a:pPr>
            <a:r>
              <a:rPr lang="en-US" b="1" dirty="0" smtClean="0">
                <a:solidFill>
                  <a:schemeClr val="tx1"/>
                </a:solidFill>
                <a:cs typeface="Zar" pitchFamily="2" charset="-78"/>
              </a:rPr>
              <a:t>NPO</a:t>
            </a:r>
            <a:r>
              <a:rPr lang="fa-IR" b="1" dirty="0" smtClean="0">
                <a:solidFill>
                  <a:schemeClr val="tx1"/>
                </a:solidFill>
                <a:cs typeface="Zar" pitchFamily="2" charset="-78"/>
              </a:rPr>
              <a:t>  بيشتر از 4 الي 5 روز و استر س شديد</a:t>
            </a:r>
            <a:endParaRPr lang="en-US" b="1" dirty="0" smtClean="0">
              <a:solidFill>
                <a:schemeClr val="tx1"/>
              </a:solidFill>
              <a:cs typeface="Zar" pitchFamily="2" charset="-78"/>
            </a:endParaRPr>
          </a:p>
          <a:p>
            <a:pPr algn="r" rtl="1" eaLnBrk="1" hangingPunct="1">
              <a:lnSpc>
                <a:spcPct val="150000"/>
              </a:lnSpc>
            </a:pPr>
            <a:r>
              <a:rPr lang="en-US" b="1" dirty="0" smtClean="0">
                <a:solidFill>
                  <a:schemeClr val="tx1"/>
                </a:solidFill>
                <a:cs typeface="Zar" pitchFamily="2" charset="-78"/>
              </a:rPr>
              <a:t>NPO</a:t>
            </a:r>
            <a:r>
              <a:rPr lang="fa-IR" b="1" dirty="0" smtClean="0">
                <a:solidFill>
                  <a:schemeClr val="tx1"/>
                </a:solidFill>
                <a:cs typeface="Zar" pitchFamily="2" charset="-78"/>
              </a:rPr>
              <a:t> بيشتر از 7 الي 10 روز و سوء تغذيه يا استرس متوسط</a:t>
            </a:r>
            <a:endParaRPr lang="en-US" b="1" dirty="0" smtClean="0">
              <a:solidFill>
                <a:schemeClr val="tx1"/>
              </a:solidFill>
              <a:cs typeface="Zar" pitchFamily="2" charset="-78"/>
            </a:endParaRPr>
          </a:p>
          <a:p>
            <a:pPr algn="r" rtl="1" eaLnBrk="1" hangingPunct="1">
              <a:lnSpc>
                <a:spcPct val="150000"/>
              </a:lnSpc>
            </a:pPr>
            <a:r>
              <a:rPr lang="en-US" b="1" dirty="0" smtClean="0">
                <a:solidFill>
                  <a:schemeClr val="tx1"/>
                </a:solidFill>
                <a:cs typeface="Zar" pitchFamily="2" charset="-78"/>
              </a:rPr>
              <a:t>NPO</a:t>
            </a:r>
            <a:r>
              <a:rPr lang="fa-IR" b="1" dirty="0" smtClean="0">
                <a:solidFill>
                  <a:schemeClr val="tx1"/>
                </a:solidFill>
                <a:cs typeface="Zar" pitchFamily="2" charset="-78"/>
              </a:rPr>
              <a:t> بيشتر از 10 روز و تغذيه معمولي يا بدون استرس</a:t>
            </a:r>
            <a:endParaRPr lang="en-US" b="1" dirty="0" smtClean="0">
              <a:solidFill>
                <a:schemeClr val="tx1"/>
              </a:solidFill>
              <a:cs typeface="Zar" pitchFamily="2" charset="-78"/>
            </a:endParaRPr>
          </a:p>
          <a:p>
            <a:pPr algn="r" rtl="1" eaLnBrk="1" hangingPunct="1">
              <a:lnSpc>
                <a:spcPct val="150000"/>
              </a:lnSpc>
            </a:pPr>
            <a:r>
              <a:rPr lang="en-US" b="1" dirty="0" smtClean="0">
                <a:solidFill>
                  <a:schemeClr val="tx1"/>
                </a:solidFill>
                <a:cs typeface="Zar" pitchFamily="2" charset="-78"/>
              </a:rPr>
              <a:t>NPO</a:t>
            </a:r>
            <a:r>
              <a:rPr lang="fa-IR" b="1" dirty="0" smtClean="0">
                <a:solidFill>
                  <a:schemeClr val="tx1"/>
                </a:solidFill>
                <a:cs typeface="Zar" pitchFamily="2" charset="-78"/>
              </a:rPr>
              <a:t> كمتر از 4 روز و بدون علامت</a:t>
            </a:r>
            <a:endParaRPr lang="en-US" b="1" dirty="0" smtClean="0">
              <a:solidFill>
                <a:schemeClr val="tx1"/>
              </a:solidFill>
              <a:cs typeface="Zar" pitchFamily="2" charset="-78"/>
            </a:endParaRPr>
          </a:p>
          <a:p>
            <a:pPr eaLnBrk="1" hangingPunct="1"/>
            <a:endParaRPr lang="en-US" b="1" dirty="0" smtClean="0"/>
          </a:p>
        </p:txBody>
      </p:sp>
    </p:spTree>
    <p:extLst>
      <p:ext uri="{BB962C8B-B14F-4D97-AF65-F5344CB8AC3E}">
        <p14:creationId xmlns:p14="http://schemas.microsoft.com/office/powerpoint/2010/main" val="39364615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9154" name="Subtitle 2"/>
          <p:cNvSpPr>
            <a:spLocks noGrp="1"/>
          </p:cNvSpPr>
          <p:nvPr>
            <p:ph type="subTitle" idx="4294967295"/>
          </p:nvPr>
        </p:nvSpPr>
        <p:spPr>
          <a:xfrm>
            <a:off x="1835696" y="908720"/>
            <a:ext cx="6329363" cy="5429250"/>
          </a:xfrm>
        </p:spPr>
        <p:txBody>
          <a:bodyPr>
            <a:normAutofit/>
          </a:bodyPr>
          <a:lstStyle/>
          <a:p>
            <a:pPr algn="r" rtl="1" eaLnBrk="1" hangingPunct="1">
              <a:lnSpc>
                <a:spcPct val="150000"/>
              </a:lnSpc>
            </a:pPr>
            <a:r>
              <a:rPr lang="en-US" b="1" dirty="0" smtClean="0">
                <a:solidFill>
                  <a:schemeClr val="tx1"/>
                </a:solidFill>
                <a:cs typeface="Zar" pitchFamily="2" charset="-78"/>
              </a:rPr>
              <a:t>PRO  </a:t>
            </a:r>
            <a:r>
              <a:rPr lang="fa-IR" b="1" dirty="0" smtClean="0">
                <a:solidFill>
                  <a:schemeClr val="tx1"/>
                </a:solidFill>
                <a:cs typeface="Zar" pitchFamily="2" charset="-78"/>
              </a:rPr>
              <a:t> به شكل اسيد آمينه</a:t>
            </a:r>
            <a:endParaRPr lang="en-US" b="1" dirty="0" smtClean="0">
              <a:solidFill>
                <a:schemeClr val="tx1"/>
              </a:solidFill>
              <a:cs typeface="Zar" pitchFamily="2" charset="-78"/>
            </a:endParaRPr>
          </a:p>
          <a:p>
            <a:pPr algn="r" rtl="1" eaLnBrk="1" hangingPunct="1">
              <a:lnSpc>
                <a:spcPct val="150000"/>
              </a:lnSpc>
            </a:pPr>
            <a:r>
              <a:rPr lang="en-US" b="1" dirty="0" smtClean="0">
                <a:solidFill>
                  <a:schemeClr val="tx1"/>
                </a:solidFill>
                <a:cs typeface="Zar" pitchFamily="2" charset="-78"/>
              </a:rPr>
              <a:t>CHO</a:t>
            </a:r>
            <a:r>
              <a:rPr lang="fa-IR" b="1" dirty="0" smtClean="0">
                <a:solidFill>
                  <a:schemeClr val="tx1"/>
                </a:solidFill>
                <a:cs typeface="Zar" pitchFamily="2" charset="-78"/>
              </a:rPr>
              <a:t>  به شكل دكستروز</a:t>
            </a:r>
            <a:endParaRPr lang="en-US" b="1" dirty="0" smtClean="0">
              <a:solidFill>
                <a:schemeClr val="tx1"/>
              </a:solidFill>
              <a:cs typeface="Zar" pitchFamily="2" charset="-78"/>
            </a:endParaRPr>
          </a:p>
          <a:p>
            <a:pPr algn="r" rtl="1" eaLnBrk="1" hangingPunct="1">
              <a:lnSpc>
                <a:spcPct val="150000"/>
              </a:lnSpc>
            </a:pPr>
            <a:r>
              <a:rPr lang="en-US" b="1" dirty="0" smtClean="0">
                <a:solidFill>
                  <a:schemeClr val="tx1"/>
                </a:solidFill>
                <a:cs typeface="Zar" pitchFamily="2" charset="-78"/>
              </a:rPr>
              <a:t>FAT</a:t>
            </a:r>
            <a:r>
              <a:rPr lang="fa-IR" b="1" dirty="0" smtClean="0">
                <a:solidFill>
                  <a:schemeClr val="tx1"/>
                </a:solidFill>
                <a:cs typeface="Zar" pitchFamily="2" charset="-78"/>
              </a:rPr>
              <a:t>  به شكل امولسيون ليپيد</a:t>
            </a:r>
            <a:endParaRPr lang="en-US" b="1" dirty="0" smtClean="0">
              <a:solidFill>
                <a:schemeClr val="tx1"/>
              </a:solidFill>
              <a:cs typeface="Zar" pitchFamily="2" charset="-78"/>
            </a:endParaRPr>
          </a:p>
          <a:p>
            <a:pPr algn="r" rtl="1" eaLnBrk="1" hangingPunct="1">
              <a:lnSpc>
                <a:spcPct val="150000"/>
              </a:lnSpc>
            </a:pPr>
            <a:r>
              <a:rPr lang="fa-IR" b="1" dirty="0" smtClean="0">
                <a:solidFill>
                  <a:schemeClr val="tx1"/>
                </a:solidFill>
                <a:cs typeface="Zar" pitchFamily="2" charset="-78"/>
              </a:rPr>
              <a:t>ويتامين به شكل مولتي ويتامین</a:t>
            </a:r>
            <a:endParaRPr lang="en-US" b="1" dirty="0" smtClean="0">
              <a:solidFill>
                <a:schemeClr val="tx1"/>
              </a:solidFill>
              <a:cs typeface="Zar" pitchFamily="2" charset="-78"/>
            </a:endParaRPr>
          </a:p>
          <a:p>
            <a:pPr algn="r" rtl="1" eaLnBrk="1" hangingPunct="1">
              <a:lnSpc>
                <a:spcPct val="150000"/>
              </a:lnSpc>
            </a:pPr>
            <a:r>
              <a:rPr lang="fa-IR" b="1" dirty="0" smtClean="0">
                <a:solidFill>
                  <a:schemeClr val="tx1"/>
                </a:solidFill>
                <a:cs typeface="Zar" pitchFamily="2" charset="-78"/>
              </a:rPr>
              <a:t>مينرال به شكل الكتروليت</a:t>
            </a:r>
            <a:endParaRPr lang="en-US" b="1" dirty="0" smtClean="0">
              <a:solidFill>
                <a:schemeClr val="tx1"/>
              </a:solidFill>
              <a:cs typeface="Zar" pitchFamily="2" charset="-78"/>
            </a:endParaRPr>
          </a:p>
          <a:p>
            <a:pPr algn="r" rtl="1" eaLnBrk="1" hangingPunct="1">
              <a:lnSpc>
                <a:spcPct val="150000"/>
              </a:lnSpc>
            </a:pPr>
            <a:r>
              <a:rPr lang="fa-IR" b="1" dirty="0" smtClean="0">
                <a:solidFill>
                  <a:schemeClr val="tx1"/>
                </a:solidFill>
                <a:cs typeface="Zar" pitchFamily="2" charset="-78"/>
              </a:rPr>
              <a:t>آب:</a:t>
            </a:r>
            <a:endParaRPr lang="en-US" b="1" dirty="0" smtClean="0">
              <a:solidFill>
                <a:schemeClr val="tx1"/>
              </a:solidFill>
              <a:cs typeface="Zar" pitchFamily="2" charset="-78"/>
            </a:endParaRPr>
          </a:p>
          <a:p>
            <a:pPr algn="r" rtl="1" eaLnBrk="1" hangingPunct="1">
              <a:lnSpc>
                <a:spcPct val="150000"/>
              </a:lnSpc>
            </a:pPr>
            <a:r>
              <a:rPr lang="en-US" b="1" dirty="0" smtClean="0">
                <a:solidFill>
                  <a:schemeClr val="tx1"/>
                </a:solidFill>
                <a:cs typeface="Zar" pitchFamily="2" charset="-78"/>
              </a:rPr>
              <a:t>ml/kg/day</a:t>
            </a:r>
            <a:r>
              <a:rPr lang="fa-IR" b="1" dirty="0" smtClean="0">
                <a:solidFill>
                  <a:schemeClr val="tx1"/>
                </a:solidFill>
                <a:cs typeface="Zar" pitchFamily="2" charset="-78"/>
              </a:rPr>
              <a:t>  40-30</a:t>
            </a:r>
            <a:endParaRPr lang="en-US" b="1" dirty="0" smtClean="0">
              <a:solidFill>
                <a:schemeClr val="tx1"/>
              </a:solidFill>
              <a:cs typeface="Zar" pitchFamily="2" charset="-78"/>
            </a:endParaRPr>
          </a:p>
          <a:p>
            <a:pPr algn="r" rtl="1" eaLnBrk="1" hangingPunct="1">
              <a:lnSpc>
                <a:spcPct val="150000"/>
              </a:lnSpc>
            </a:pPr>
            <a:r>
              <a:rPr lang="fa-IR" b="1" dirty="0" smtClean="0">
                <a:solidFill>
                  <a:schemeClr val="tx1"/>
                </a:solidFill>
                <a:cs typeface="Zar" pitchFamily="2" charset="-78"/>
              </a:rPr>
              <a:t>كلا" </a:t>
            </a:r>
            <a:r>
              <a:rPr lang="en-US" b="1" dirty="0" smtClean="0">
                <a:solidFill>
                  <a:schemeClr val="tx1"/>
                </a:solidFill>
                <a:cs typeface="Zar" pitchFamily="2" charset="-78"/>
              </a:rPr>
              <a:t>l/day</a:t>
            </a:r>
            <a:r>
              <a:rPr lang="en-US" dirty="0" smtClean="0">
                <a:solidFill>
                  <a:schemeClr val="tx1"/>
                </a:solidFill>
                <a:cs typeface="Zar" pitchFamily="2" charset="-78"/>
              </a:rPr>
              <a:t> </a:t>
            </a:r>
            <a:r>
              <a:rPr lang="fa-IR" dirty="0" smtClean="0">
                <a:solidFill>
                  <a:schemeClr val="tx1"/>
                </a:solidFill>
                <a:cs typeface="Zar" pitchFamily="2" charset="-78"/>
              </a:rPr>
              <a:t>3-2</a:t>
            </a:r>
            <a:endParaRPr lang="en-US" dirty="0" smtClean="0">
              <a:solidFill>
                <a:schemeClr val="tx1"/>
              </a:solidFill>
              <a:cs typeface="Zar" pitchFamily="2" charset="-78"/>
            </a:endParaRPr>
          </a:p>
          <a:p>
            <a:pPr eaLnBrk="1" hangingPunct="1">
              <a:lnSpc>
                <a:spcPct val="150000"/>
              </a:lnSpc>
            </a:pPr>
            <a:endParaRPr lang="en-US" dirty="0" smtClean="0">
              <a:solidFill>
                <a:schemeClr val="bg1"/>
              </a:solidFill>
              <a:cs typeface="Zar" pitchFamily="2" charset="-78"/>
            </a:endParaRPr>
          </a:p>
        </p:txBody>
      </p:sp>
    </p:spTree>
    <p:extLst>
      <p:ext uri="{BB962C8B-B14F-4D97-AF65-F5344CB8AC3E}">
        <p14:creationId xmlns:p14="http://schemas.microsoft.com/office/powerpoint/2010/main" val="22835104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b="1" dirty="0" smtClean="0">
                <a:cs typeface="Zar" pitchFamily="2" charset="-78"/>
              </a:rPr>
              <a:t>قدم هاي </a:t>
            </a:r>
            <a:r>
              <a:rPr lang="fa-IR" b="1" dirty="0">
                <a:cs typeface="Zar" pitchFamily="2" charset="-78"/>
              </a:rPr>
              <a:t>بعدي در زمان مشاوره تغذيه</a:t>
            </a:r>
            <a:r>
              <a:rPr lang="fa-IR" b="1" dirty="0" smtClean="0">
                <a:cs typeface="Zar" pitchFamily="2" charset="-78"/>
              </a:rPr>
              <a:t>:</a:t>
            </a:r>
            <a:endParaRPr lang="en-US" b="1" dirty="0"/>
          </a:p>
        </p:txBody>
      </p:sp>
      <p:sp>
        <p:nvSpPr>
          <p:cNvPr id="3" name="Content Placeholder 2"/>
          <p:cNvSpPr>
            <a:spLocks noGrp="1"/>
          </p:cNvSpPr>
          <p:nvPr>
            <p:ph idx="1"/>
          </p:nvPr>
        </p:nvSpPr>
        <p:spPr/>
        <p:txBody>
          <a:bodyPr>
            <a:normAutofit lnSpcReduction="10000"/>
          </a:bodyPr>
          <a:lstStyle/>
          <a:p>
            <a:pPr marL="0" indent="0" algn="r" rtl="1">
              <a:buNone/>
            </a:pPr>
            <a:r>
              <a:rPr lang="en-US" sz="2800" b="1" dirty="0" smtClean="0">
                <a:cs typeface="B Zar" pitchFamily="2" charset="-78"/>
              </a:rPr>
              <a:t>*</a:t>
            </a:r>
            <a:r>
              <a:rPr lang="fa-IR" sz="2800" b="1" dirty="0" smtClean="0">
                <a:cs typeface="B Zar" pitchFamily="2" charset="-78"/>
              </a:rPr>
              <a:t>شناسایی سوء تغذیه بر اساس فرم ارزیابی تخصصی تغذیه</a:t>
            </a:r>
          </a:p>
          <a:p>
            <a:pPr marL="0" indent="0" algn="r" rtl="1">
              <a:buNone/>
            </a:pPr>
            <a:endParaRPr lang="en-US" sz="2800" b="1" dirty="0" smtClean="0">
              <a:cs typeface="B Zar" pitchFamily="2" charset="-78"/>
            </a:endParaRPr>
          </a:p>
          <a:p>
            <a:pPr marL="0" indent="0" algn="r" rtl="1">
              <a:buNone/>
            </a:pPr>
            <a:r>
              <a:rPr lang="fa-IR" sz="2800" b="1" dirty="0" smtClean="0">
                <a:cs typeface="B Zar" pitchFamily="2" charset="-78"/>
              </a:rPr>
              <a:t>برای مثال :</a:t>
            </a:r>
          </a:p>
          <a:p>
            <a:pPr marL="0" indent="0" algn="r" rtl="1">
              <a:buNone/>
            </a:pPr>
            <a:r>
              <a:rPr lang="fa-IR" sz="2800" b="1" dirty="0" smtClean="0">
                <a:cs typeface="B Zar" pitchFamily="2" charset="-78"/>
              </a:rPr>
              <a:t>میزان </a:t>
            </a:r>
            <a:r>
              <a:rPr lang="fa-IR" sz="2800" b="1" dirty="0">
                <a:cs typeface="B Zar" pitchFamily="2" charset="-78"/>
              </a:rPr>
              <a:t>دور بازوی بیمار </a:t>
            </a:r>
            <a:r>
              <a:rPr lang="fa-IR" sz="2800" b="1" dirty="0" smtClean="0">
                <a:cs typeface="B Zar" pitchFamily="2" charset="-78"/>
              </a:rPr>
              <a:t>که سوء </a:t>
            </a:r>
            <a:r>
              <a:rPr lang="fa-IR" sz="2800" b="1" dirty="0">
                <a:cs typeface="B Zar" pitchFamily="2" charset="-78"/>
              </a:rPr>
              <a:t>تغذیه متوسط تا شدید </a:t>
            </a:r>
            <a:r>
              <a:rPr lang="fa-IR" sz="2800" b="1" dirty="0" smtClean="0">
                <a:cs typeface="B Zar" pitchFamily="2" charset="-78"/>
              </a:rPr>
              <a:t>را نشان میدهد، اگر </a:t>
            </a:r>
            <a:r>
              <a:rPr lang="fa-IR" sz="2800" b="1" dirty="0">
                <a:cs typeface="B Zar" pitchFamily="2" charset="-78"/>
              </a:rPr>
              <a:t>کمتر </a:t>
            </a:r>
            <a:r>
              <a:rPr lang="fa-IR" sz="2800" b="1" dirty="0" smtClean="0">
                <a:cs typeface="B Zar" pitchFamily="2" charset="-78"/>
              </a:rPr>
              <a:t>22 سانت متر باشد، </a:t>
            </a:r>
            <a:r>
              <a:rPr lang="fa-IR" sz="2800" b="1" dirty="0">
                <a:cs typeface="B Zar" pitchFamily="2" charset="-78"/>
              </a:rPr>
              <a:t>نشانگر سوء تغذیه </a:t>
            </a:r>
            <a:r>
              <a:rPr lang="fa-IR" sz="2800" b="1" dirty="0" smtClean="0">
                <a:cs typeface="B Zar" pitchFamily="2" charset="-78"/>
              </a:rPr>
              <a:t>است.</a:t>
            </a:r>
            <a:endParaRPr lang="en-US" sz="2800" b="1" dirty="0" smtClean="0">
              <a:cs typeface="B Zar" pitchFamily="2" charset="-78"/>
            </a:endParaRPr>
          </a:p>
          <a:p>
            <a:pPr marL="0" indent="0" algn="r" rtl="1">
              <a:buNone/>
            </a:pPr>
            <a:endParaRPr lang="fa-IR" sz="2800" b="1" dirty="0" smtClean="0">
              <a:cs typeface="B Zar" pitchFamily="2" charset="-78"/>
            </a:endParaRPr>
          </a:p>
          <a:p>
            <a:pPr marL="0" indent="0" algn="r" rtl="1">
              <a:buNone/>
            </a:pPr>
            <a:r>
              <a:rPr lang="en-US" sz="2800" b="1" dirty="0" smtClean="0">
                <a:cs typeface="B Zar" pitchFamily="2" charset="-78"/>
              </a:rPr>
              <a:t>*</a:t>
            </a:r>
            <a:r>
              <a:rPr lang="fa-IR" sz="2800" b="1" dirty="0" smtClean="0">
                <a:cs typeface="B Zar" pitchFamily="2" charset="-78"/>
              </a:rPr>
              <a:t>فاکتورهای احتمالی ایجاد کننده سندروم ریفیدینگ</a:t>
            </a:r>
            <a:endParaRPr lang="en-US" sz="2800" b="1" dirty="0" smtClean="0">
              <a:cs typeface="B Zar" pitchFamily="2" charset="-78"/>
            </a:endParaRPr>
          </a:p>
          <a:p>
            <a:pPr marL="0" indent="0" algn="r" rtl="1">
              <a:buNone/>
            </a:pPr>
            <a:endParaRPr lang="fa-IR" sz="2800" b="1" dirty="0" smtClean="0">
              <a:cs typeface="B Zar" pitchFamily="2" charset="-78"/>
            </a:endParaRPr>
          </a:p>
          <a:p>
            <a:pPr marL="0" indent="0" algn="r" rtl="1">
              <a:buNone/>
            </a:pPr>
            <a:r>
              <a:rPr lang="en-US" sz="2800" b="1" dirty="0" smtClean="0">
                <a:cs typeface="B Zar" pitchFamily="2" charset="-78"/>
              </a:rPr>
              <a:t>*</a:t>
            </a:r>
            <a:r>
              <a:rPr lang="fa-IR" sz="2800" b="1" dirty="0" smtClean="0">
                <a:cs typeface="B Zar" pitchFamily="2" charset="-78"/>
              </a:rPr>
              <a:t>بررسی عدم تعادل الکترولیتی و سطوح منیزیم، فسفات، پتاسیم، در 72 ساعت اول آغاز حمایت تغذیه ای</a:t>
            </a:r>
            <a:endParaRPr lang="en-US" sz="2800" b="1" dirty="0">
              <a:cs typeface="B Zar" pitchFamily="2" charset="-78"/>
            </a:endParaRPr>
          </a:p>
        </p:txBody>
      </p:sp>
    </p:spTree>
    <p:extLst>
      <p:ext uri="{BB962C8B-B14F-4D97-AF65-F5344CB8AC3E}">
        <p14:creationId xmlns:p14="http://schemas.microsoft.com/office/powerpoint/2010/main" val="34503376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fa-IR" b="1" dirty="0" smtClean="0">
                <a:solidFill>
                  <a:srgbClr val="FF0000"/>
                </a:solidFill>
                <a:cs typeface="Zar" pitchFamily="2" charset="-78"/>
              </a:rPr>
              <a:t>نيازهاي </a:t>
            </a:r>
            <a:r>
              <a:rPr lang="fa-IR" b="1" dirty="0">
                <a:solidFill>
                  <a:srgbClr val="FF0000"/>
                </a:solidFill>
                <a:cs typeface="Zar" pitchFamily="2" charset="-78"/>
              </a:rPr>
              <a:t>يك يك بيمار 75 كيلوگرم:</a:t>
            </a:r>
            <a:r>
              <a:rPr lang="en-US" b="1" dirty="0">
                <a:solidFill>
                  <a:srgbClr val="FF0000"/>
                </a:solidFill>
                <a:cs typeface="Zar" pitchFamily="2" charset="-78"/>
              </a:rPr>
              <a:t/>
            </a:r>
            <a:br>
              <a:rPr lang="en-US" b="1" dirty="0">
                <a:solidFill>
                  <a:srgbClr val="FF0000"/>
                </a:solidFill>
                <a:cs typeface="Zar" pitchFamily="2" charset="-78"/>
              </a:rPr>
            </a:br>
            <a:endParaRPr lang="en-US" dirty="0"/>
          </a:p>
        </p:txBody>
      </p:sp>
      <p:sp>
        <p:nvSpPr>
          <p:cNvPr id="3" name="Content Placeholder 2"/>
          <p:cNvSpPr>
            <a:spLocks noGrp="1"/>
          </p:cNvSpPr>
          <p:nvPr>
            <p:ph idx="1"/>
          </p:nvPr>
        </p:nvSpPr>
        <p:spPr>
          <a:xfrm>
            <a:off x="457200" y="1340768"/>
            <a:ext cx="8435280" cy="5136232"/>
          </a:xfrm>
        </p:spPr>
        <p:txBody>
          <a:bodyPr>
            <a:normAutofit fontScale="92500" lnSpcReduction="10000"/>
          </a:bodyPr>
          <a:lstStyle/>
          <a:p>
            <a:pPr lvl="0" algn="r" rtl="1">
              <a:buClr>
                <a:srgbClr val="93A299"/>
              </a:buClr>
            </a:pPr>
            <a:r>
              <a:rPr lang="fa-IR" dirty="0" smtClean="0">
                <a:solidFill>
                  <a:srgbClr val="292934"/>
                </a:solidFill>
                <a:cs typeface="Zar" pitchFamily="2" charset="-78"/>
              </a:rPr>
              <a:t>انرژي</a:t>
            </a:r>
            <a:r>
              <a:rPr lang="fa-IR" dirty="0">
                <a:solidFill>
                  <a:srgbClr val="292934"/>
                </a:solidFill>
                <a:cs typeface="Zar" pitchFamily="2" charset="-78"/>
              </a:rPr>
              <a:t>: </a:t>
            </a:r>
            <a:r>
              <a:rPr lang="en-US" dirty="0">
                <a:solidFill>
                  <a:srgbClr val="292934"/>
                </a:solidFill>
                <a:cs typeface="Zar" pitchFamily="2" charset="-78"/>
              </a:rPr>
              <a:t>kcal/kg</a:t>
            </a:r>
            <a:r>
              <a:rPr lang="fa-IR" dirty="0">
                <a:solidFill>
                  <a:srgbClr val="292934"/>
                </a:solidFill>
                <a:cs typeface="Zar" pitchFamily="2" charset="-78"/>
              </a:rPr>
              <a:t>  30</a:t>
            </a:r>
            <a:endParaRPr lang="en-US" dirty="0">
              <a:solidFill>
                <a:srgbClr val="292934"/>
              </a:solidFill>
              <a:cs typeface="Zar" pitchFamily="2" charset="-78"/>
            </a:endParaRPr>
          </a:p>
          <a:p>
            <a:pPr lvl="0" algn="r" rtl="1">
              <a:buClr>
                <a:srgbClr val="93A299"/>
              </a:buClr>
            </a:pPr>
            <a:r>
              <a:rPr lang="fa-IR" dirty="0">
                <a:solidFill>
                  <a:srgbClr val="292934"/>
                </a:solidFill>
                <a:cs typeface="Zar" pitchFamily="2" charset="-78"/>
              </a:rPr>
              <a:t>گلوكز: </a:t>
            </a:r>
            <a:r>
              <a:rPr lang="en-US" dirty="0">
                <a:solidFill>
                  <a:srgbClr val="292934"/>
                </a:solidFill>
                <a:cs typeface="Zar" pitchFamily="2" charset="-78"/>
              </a:rPr>
              <a:t>g/kg</a:t>
            </a:r>
            <a:r>
              <a:rPr lang="fa-IR" dirty="0">
                <a:solidFill>
                  <a:srgbClr val="292934"/>
                </a:solidFill>
                <a:cs typeface="Zar" pitchFamily="2" charset="-78"/>
              </a:rPr>
              <a:t> 5</a:t>
            </a:r>
            <a:endParaRPr lang="en-US" dirty="0">
              <a:solidFill>
                <a:srgbClr val="292934"/>
              </a:solidFill>
              <a:cs typeface="Zar" pitchFamily="2" charset="-78"/>
            </a:endParaRPr>
          </a:p>
          <a:p>
            <a:pPr lvl="0" algn="r" rtl="1">
              <a:buClr>
                <a:srgbClr val="93A299"/>
              </a:buClr>
            </a:pPr>
            <a:r>
              <a:rPr lang="en-US" dirty="0">
                <a:solidFill>
                  <a:srgbClr val="292934"/>
                </a:solidFill>
                <a:cs typeface="Zar" pitchFamily="2" charset="-78"/>
              </a:rPr>
              <a:t>TG</a:t>
            </a:r>
            <a:r>
              <a:rPr lang="fa-IR" dirty="0">
                <a:solidFill>
                  <a:srgbClr val="292934"/>
                </a:solidFill>
                <a:cs typeface="Zar" pitchFamily="2" charset="-78"/>
              </a:rPr>
              <a:t>: </a:t>
            </a:r>
            <a:r>
              <a:rPr lang="en-US" dirty="0">
                <a:solidFill>
                  <a:srgbClr val="292934"/>
                </a:solidFill>
                <a:cs typeface="Zar" pitchFamily="2" charset="-78"/>
              </a:rPr>
              <a:t>g/kg</a:t>
            </a:r>
            <a:r>
              <a:rPr lang="fa-IR" dirty="0">
                <a:solidFill>
                  <a:srgbClr val="292934"/>
                </a:solidFill>
                <a:cs typeface="Zar" pitchFamily="2" charset="-78"/>
              </a:rPr>
              <a:t> 1</a:t>
            </a:r>
            <a:endParaRPr lang="en-US" dirty="0">
              <a:solidFill>
                <a:srgbClr val="292934"/>
              </a:solidFill>
              <a:cs typeface="Zar" pitchFamily="2" charset="-78"/>
            </a:endParaRPr>
          </a:p>
          <a:p>
            <a:pPr lvl="0" algn="r" rtl="1">
              <a:buClr>
                <a:srgbClr val="93A299"/>
              </a:buClr>
            </a:pPr>
            <a:r>
              <a:rPr lang="fa-IR" dirty="0">
                <a:solidFill>
                  <a:srgbClr val="292934"/>
                </a:solidFill>
                <a:cs typeface="Zar" pitchFamily="2" charset="-78"/>
              </a:rPr>
              <a:t>اسيد چرب ضروري: </a:t>
            </a:r>
            <a:r>
              <a:rPr lang="en-US" dirty="0">
                <a:solidFill>
                  <a:srgbClr val="292934"/>
                </a:solidFill>
                <a:cs typeface="Zar" pitchFamily="2" charset="-78"/>
              </a:rPr>
              <a:t>g/kg</a:t>
            </a:r>
            <a:r>
              <a:rPr lang="fa-IR" dirty="0">
                <a:solidFill>
                  <a:srgbClr val="292934"/>
                </a:solidFill>
                <a:cs typeface="Zar" pitchFamily="2" charset="-78"/>
              </a:rPr>
              <a:t> 40/0 – 20/0</a:t>
            </a:r>
            <a:endParaRPr lang="en-US" dirty="0">
              <a:solidFill>
                <a:srgbClr val="292934"/>
              </a:solidFill>
              <a:cs typeface="Zar" pitchFamily="2" charset="-78"/>
            </a:endParaRPr>
          </a:p>
          <a:p>
            <a:pPr lvl="0" algn="r" rtl="1">
              <a:buClr>
                <a:srgbClr val="93A299"/>
              </a:buClr>
            </a:pPr>
            <a:r>
              <a:rPr lang="fa-IR" dirty="0">
                <a:solidFill>
                  <a:srgbClr val="292934"/>
                </a:solidFill>
                <a:cs typeface="Zar" pitchFamily="2" charset="-78"/>
              </a:rPr>
              <a:t>پروتئين : </a:t>
            </a:r>
            <a:r>
              <a:rPr lang="en-US" dirty="0">
                <a:solidFill>
                  <a:srgbClr val="292934"/>
                </a:solidFill>
                <a:cs typeface="Zar" pitchFamily="2" charset="-78"/>
              </a:rPr>
              <a:t>g/kg</a:t>
            </a:r>
            <a:r>
              <a:rPr lang="fa-IR" dirty="0">
                <a:solidFill>
                  <a:srgbClr val="292934"/>
                </a:solidFill>
                <a:cs typeface="Zar" pitchFamily="2" charset="-78"/>
              </a:rPr>
              <a:t> 8/1 – 8/0</a:t>
            </a:r>
            <a:endParaRPr lang="en-US" dirty="0">
              <a:solidFill>
                <a:srgbClr val="292934"/>
              </a:solidFill>
              <a:cs typeface="Zar" pitchFamily="2" charset="-78"/>
            </a:endParaRPr>
          </a:p>
          <a:p>
            <a:pPr lvl="0" algn="r" rtl="1">
              <a:buClr>
                <a:srgbClr val="93A299"/>
              </a:buClr>
            </a:pPr>
            <a:r>
              <a:rPr lang="en-US" dirty="0">
                <a:solidFill>
                  <a:srgbClr val="292934"/>
                </a:solidFill>
                <a:cs typeface="Zar" pitchFamily="2" charset="-78"/>
              </a:rPr>
              <a:t>Na</a:t>
            </a:r>
            <a:r>
              <a:rPr lang="fa-IR" dirty="0">
                <a:solidFill>
                  <a:srgbClr val="292934"/>
                </a:solidFill>
                <a:cs typeface="Zar" pitchFamily="2" charset="-78"/>
              </a:rPr>
              <a:t>: </a:t>
            </a:r>
            <a:r>
              <a:rPr lang="en-US" dirty="0" err="1">
                <a:solidFill>
                  <a:srgbClr val="292934"/>
                </a:solidFill>
                <a:cs typeface="Zar" pitchFamily="2" charset="-78"/>
              </a:rPr>
              <a:t>mmol</a:t>
            </a:r>
            <a:r>
              <a:rPr lang="en-US" dirty="0">
                <a:solidFill>
                  <a:srgbClr val="292934"/>
                </a:solidFill>
                <a:cs typeface="Zar" pitchFamily="2" charset="-78"/>
              </a:rPr>
              <a:t>/kg</a:t>
            </a:r>
            <a:r>
              <a:rPr lang="fa-IR" dirty="0">
                <a:solidFill>
                  <a:srgbClr val="292934"/>
                </a:solidFill>
                <a:cs typeface="Zar" pitchFamily="2" charset="-78"/>
              </a:rPr>
              <a:t> 1</a:t>
            </a:r>
            <a:endParaRPr lang="en-US" dirty="0">
              <a:solidFill>
                <a:srgbClr val="292934"/>
              </a:solidFill>
              <a:cs typeface="Zar" pitchFamily="2" charset="-78"/>
            </a:endParaRPr>
          </a:p>
          <a:p>
            <a:pPr lvl="0" algn="r" rtl="1">
              <a:buClr>
                <a:srgbClr val="93A299"/>
              </a:buClr>
            </a:pPr>
            <a:r>
              <a:rPr lang="en-US" dirty="0">
                <a:solidFill>
                  <a:srgbClr val="292934"/>
                </a:solidFill>
                <a:cs typeface="Zar" pitchFamily="2" charset="-78"/>
              </a:rPr>
              <a:t>K</a:t>
            </a:r>
            <a:r>
              <a:rPr lang="fa-IR" dirty="0">
                <a:solidFill>
                  <a:srgbClr val="292934"/>
                </a:solidFill>
                <a:cs typeface="Zar" pitchFamily="2" charset="-78"/>
              </a:rPr>
              <a:t>: </a:t>
            </a:r>
            <a:r>
              <a:rPr lang="en-US" dirty="0" err="1">
                <a:solidFill>
                  <a:srgbClr val="292934"/>
                </a:solidFill>
                <a:cs typeface="Zar" pitchFamily="2" charset="-78"/>
              </a:rPr>
              <a:t>mmol</a:t>
            </a:r>
            <a:r>
              <a:rPr lang="en-US" dirty="0">
                <a:solidFill>
                  <a:srgbClr val="292934"/>
                </a:solidFill>
                <a:cs typeface="Zar" pitchFamily="2" charset="-78"/>
              </a:rPr>
              <a:t>/kg</a:t>
            </a:r>
            <a:r>
              <a:rPr lang="fa-IR" dirty="0">
                <a:solidFill>
                  <a:srgbClr val="292934"/>
                </a:solidFill>
                <a:cs typeface="Zar" pitchFamily="2" charset="-78"/>
              </a:rPr>
              <a:t>1</a:t>
            </a:r>
            <a:endParaRPr lang="en-US" dirty="0">
              <a:solidFill>
                <a:srgbClr val="292934"/>
              </a:solidFill>
              <a:cs typeface="Zar" pitchFamily="2" charset="-78"/>
            </a:endParaRPr>
          </a:p>
          <a:p>
            <a:pPr lvl="0" algn="r" rtl="1">
              <a:buClr>
                <a:srgbClr val="93A299"/>
              </a:buClr>
            </a:pPr>
            <a:r>
              <a:rPr lang="en-US" dirty="0" err="1">
                <a:solidFill>
                  <a:srgbClr val="292934"/>
                </a:solidFill>
                <a:cs typeface="Zar" pitchFamily="2" charset="-78"/>
              </a:rPr>
              <a:t>Ca</a:t>
            </a:r>
            <a:r>
              <a:rPr lang="fa-IR" dirty="0">
                <a:solidFill>
                  <a:srgbClr val="292934"/>
                </a:solidFill>
                <a:cs typeface="Zar" pitchFamily="2" charset="-78"/>
              </a:rPr>
              <a:t> : </a:t>
            </a:r>
            <a:r>
              <a:rPr lang="en-US" dirty="0" err="1">
                <a:solidFill>
                  <a:srgbClr val="292934"/>
                </a:solidFill>
                <a:cs typeface="Zar" pitchFamily="2" charset="-78"/>
              </a:rPr>
              <a:t>mmol</a:t>
            </a:r>
            <a:r>
              <a:rPr lang="en-US" dirty="0">
                <a:solidFill>
                  <a:srgbClr val="292934"/>
                </a:solidFill>
                <a:cs typeface="Zar" pitchFamily="2" charset="-78"/>
              </a:rPr>
              <a:t>/kg</a:t>
            </a:r>
            <a:r>
              <a:rPr lang="fa-IR" dirty="0">
                <a:solidFill>
                  <a:srgbClr val="292934"/>
                </a:solidFill>
                <a:cs typeface="Zar" pitchFamily="2" charset="-78"/>
              </a:rPr>
              <a:t>50/0</a:t>
            </a:r>
            <a:endParaRPr lang="en-US" dirty="0">
              <a:solidFill>
                <a:srgbClr val="292934"/>
              </a:solidFill>
              <a:cs typeface="Zar" pitchFamily="2" charset="-78"/>
            </a:endParaRPr>
          </a:p>
          <a:p>
            <a:pPr lvl="0" algn="r" rtl="1">
              <a:buClr>
                <a:srgbClr val="93A299"/>
              </a:buClr>
            </a:pPr>
            <a:r>
              <a:rPr lang="en-US" dirty="0">
                <a:solidFill>
                  <a:srgbClr val="292934"/>
                </a:solidFill>
                <a:cs typeface="Zar" pitchFamily="2" charset="-78"/>
              </a:rPr>
              <a:t>Mg</a:t>
            </a:r>
            <a:r>
              <a:rPr lang="fa-IR" dirty="0">
                <a:solidFill>
                  <a:srgbClr val="292934"/>
                </a:solidFill>
                <a:cs typeface="Zar" pitchFamily="2" charset="-78"/>
              </a:rPr>
              <a:t> : </a:t>
            </a:r>
            <a:r>
              <a:rPr lang="en-US" dirty="0" err="1">
                <a:solidFill>
                  <a:srgbClr val="292934"/>
                </a:solidFill>
                <a:cs typeface="Zar" pitchFamily="2" charset="-78"/>
              </a:rPr>
              <a:t>mmol</a:t>
            </a:r>
            <a:r>
              <a:rPr lang="en-US" dirty="0">
                <a:solidFill>
                  <a:srgbClr val="292934"/>
                </a:solidFill>
                <a:cs typeface="Zar" pitchFamily="2" charset="-78"/>
              </a:rPr>
              <a:t>/kg</a:t>
            </a:r>
            <a:r>
              <a:rPr lang="fa-IR" dirty="0">
                <a:solidFill>
                  <a:srgbClr val="292934"/>
                </a:solidFill>
                <a:cs typeface="Zar" pitchFamily="2" charset="-78"/>
              </a:rPr>
              <a:t> 15/0</a:t>
            </a:r>
            <a:endParaRPr lang="en-US" dirty="0">
              <a:solidFill>
                <a:srgbClr val="292934"/>
              </a:solidFill>
              <a:cs typeface="Zar" pitchFamily="2" charset="-78"/>
            </a:endParaRPr>
          </a:p>
          <a:p>
            <a:pPr lvl="0" algn="r" rtl="1">
              <a:buClr>
                <a:srgbClr val="93A299"/>
              </a:buClr>
            </a:pPr>
            <a:r>
              <a:rPr lang="en-US" dirty="0">
                <a:solidFill>
                  <a:srgbClr val="292934"/>
                </a:solidFill>
                <a:cs typeface="Zar" pitchFamily="2" charset="-78"/>
              </a:rPr>
              <a:t>P</a:t>
            </a:r>
            <a:r>
              <a:rPr lang="fa-IR" dirty="0">
                <a:solidFill>
                  <a:srgbClr val="292934"/>
                </a:solidFill>
                <a:cs typeface="Zar" pitchFamily="2" charset="-78"/>
              </a:rPr>
              <a:t> : </a:t>
            </a:r>
            <a:r>
              <a:rPr lang="en-US" dirty="0" err="1">
                <a:solidFill>
                  <a:srgbClr val="292934"/>
                </a:solidFill>
                <a:cs typeface="Zar" pitchFamily="2" charset="-78"/>
              </a:rPr>
              <a:t>mmol</a:t>
            </a:r>
            <a:r>
              <a:rPr lang="en-US" dirty="0">
                <a:solidFill>
                  <a:srgbClr val="292934"/>
                </a:solidFill>
                <a:cs typeface="Zar" pitchFamily="2" charset="-78"/>
              </a:rPr>
              <a:t>/kg</a:t>
            </a:r>
            <a:r>
              <a:rPr lang="fa-IR" dirty="0">
                <a:solidFill>
                  <a:srgbClr val="292934"/>
                </a:solidFill>
                <a:cs typeface="Zar" pitchFamily="2" charset="-78"/>
              </a:rPr>
              <a:t>2/0</a:t>
            </a:r>
            <a:endParaRPr lang="en-US" dirty="0">
              <a:solidFill>
                <a:srgbClr val="292934"/>
              </a:solidFill>
              <a:cs typeface="Zar" pitchFamily="2" charset="-78"/>
            </a:endParaRPr>
          </a:p>
          <a:p>
            <a:pPr lvl="0" algn="r" rtl="1">
              <a:buClr>
                <a:srgbClr val="93A299"/>
              </a:buClr>
            </a:pPr>
            <a:r>
              <a:rPr lang="fa-IR" dirty="0">
                <a:solidFill>
                  <a:srgbClr val="292934"/>
                </a:solidFill>
                <a:cs typeface="Zar" pitchFamily="2" charset="-78"/>
              </a:rPr>
              <a:t>آب : </a:t>
            </a:r>
            <a:r>
              <a:rPr lang="en-US" dirty="0">
                <a:solidFill>
                  <a:srgbClr val="292934"/>
                </a:solidFill>
                <a:cs typeface="Zar" pitchFamily="2" charset="-78"/>
              </a:rPr>
              <a:t>ml/kg</a:t>
            </a:r>
            <a:r>
              <a:rPr lang="fa-IR" dirty="0">
                <a:solidFill>
                  <a:srgbClr val="292934"/>
                </a:solidFill>
                <a:cs typeface="Zar" pitchFamily="2" charset="-78"/>
              </a:rPr>
              <a:t> 30</a:t>
            </a:r>
            <a:endParaRPr lang="en-US" dirty="0">
              <a:solidFill>
                <a:srgbClr val="292934"/>
              </a:solidFill>
              <a:cs typeface="Zar" pitchFamily="2" charset="-78"/>
            </a:endParaRPr>
          </a:p>
          <a:p>
            <a:pPr lvl="0" algn="r" rtl="1">
              <a:buClr>
                <a:srgbClr val="93A299"/>
              </a:buClr>
            </a:pPr>
            <a:r>
              <a:rPr lang="en-US" dirty="0">
                <a:solidFill>
                  <a:srgbClr val="292934"/>
                </a:solidFill>
                <a:cs typeface="Zar" pitchFamily="2" charset="-78"/>
              </a:rPr>
              <a:t> :V.A</a:t>
            </a:r>
            <a:r>
              <a:rPr lang="fa-IR" dirty="0">
                <a:solidFill>
                  <a:srgbClr val="292934"/>
                </a:solidFill>
                <a:cs typeface="Zar" pitchFamily="2" charset="-78"/>
              </a:rPr>
              <a:t> 1000 ميكروگرم</a:t>
            </a:r>
            <a:endParaRPr lang="en-US" dirty="0">
              <a:solidFill>
                <a:srgbClr val="292934"/>
              </a:solidFill>
              <a:cs typeface="Zar" pitchFamily="2" charset="-78"/>
            </a:endParaRPr>
          </a:p>
          <a:p>
            <a:pPr lvl="0" algn="r" rtl="1">
              <a:buClr>
                <a:srgbClr val="93A299"/>
              </a:buClr>
            </a:pPr>
            <a:r>
              <a:rPr lang="en-US" dirty="0">
                <a:solidFill>
                  <a:srgbClr val="292934"/>
                </a:solidFill>
                <a:cs typeface="Zar" pitchFamily="2" charset="-78"/>
              </a:rPr>
              <a:t> :V.D</a:t>
            </a:r>
            <a:r>
              <a:rPr lang="fa-IR" dirty="0">
                <a:solidFill>
                  <a:srgbClr val="292934"/>
                </a:solidFill>
                <a:cs typeface="Zar" pitchFamily="2" charset="-78"/>
              </a:rPr>
              <a:t>5 الي 10 ميكروگرم</a:t>
            </a:r>
            <a:endParaRPr lang="en-US" dirty="0">
              <a:solidFill>
                <a:srgbClr val="292934"/>
              </a:solidFill>
              <a:cs typeface="Zar" pitchFamily="2" charset="-78"/>
            </a:endParaRPr>
          </a:p>
          <a:p>
            <a:endParaRPr lang="en-US" dirty="0"/>
          </a:p>
        </p:txBody>
      </p:sp>
    </p:spTree>
    <p:extLst>
      <p:ext uri="{BB962C8B-B14F-4D97-AF65-F5344CB8AC3E}">
        <p14:creationId xmlns:p14="http://schemas.microsoft.com/office/powerpoint/2010/main" val="3328175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178" name="Subtitle 2"/>
          <p:cNvSpPr>
            <a:spLocks noGrp="1"/>
          </p:cNvSpPr>
          <p:nvPr>
            <p:ph type="subTitle" idx="4294967295"/>
          </p:nvPr>
        </p:nvSpPr>
        <p:spPr>
          <a:xfrm>
            <a:off x="683568" y="548680"/>
            <a:ext cx="7358063" cy="6143625"/>
          </a:xfrm>
        </p:spPr>
        <p:txBody>
          <a:bodyPr>
            <a:normAutofit lnSpcReduction="10000"/>
          </a:bodyPr>
          <a:lstStyle/>
          <a:p>
            <a:pPr algn="ctr" rtl="1" eaLnBrk="1" hangingPunct="1"/>
            <a:r>
              <a:rPr lang="fa-IR" sz="2400" b="1" dirty="0" smtClean="0">
                <a:solidFill>
                  <a:srgbClr val="FF0000"/>
                </a:solidFill>
                <a:cs typeface="Zar" pitchFamily="2" charset="-78"/>
              </a:rPr>
              <a:t>نيازهاي يك يك بيمار 75 كيلوگرم:</a:t>
            </a:r>
            <a:endParaRPr lang="en-US" sz="2400" b="1" dirty="0" smtClean="0">
              <a:solidFill>
                <a:srgbClr val="FF0000"/>
              </a:solidFill>
              <a:cs typeface="Zar" pitchFamily="2" charset="-78"/>
            </a:endParaRPr>
          </a:p>
          <a:p>
            <a:pPr algn="r" rtl="1" eaLnBrk="1" hangingPunct="1"/>
            <a:r>
              <a:rPr lang="fa-IR" sz="2400" dirty="0" smtClean="0">
                <a:solidFill>
                  <a:schemeClr val="tx1"/>
                </a:solidFill>
                <a:cs typeface="Zar" pitchFamily="2" charset="-78"/>
              </a:rPr>
              <a:t>انرژي: </a:t>
            </a:r>
            <a:r>
              <a:rPr lang="en-US" sz="2400" dirty="0" smtClean="0">
                <a:solidFill>
                  <a:schemeClr val="tx1"/>
                </a:solidFill>
                <a:cs typeface="Zar" pitchFamily="2" charset="-78"/>
              </a:rPr>
              <a:t>kcal/kg</a:t>
            </a:r>
            <a:r>
              <a:rPr lang="fa-IR" sz="2400" dirty="0" smtClean="0">
                <a:solidFill>
                  <a:schemeClr val="tx1"/>
                </a:solidFill>
                <a:cs typeface="Zar" pitchFamily="2" charset="-78"/>
              </a:rPr>
              <a:t>  30</a:t>
            </a:r>
            <a:endParaRPr lang="en-US" sz="2400" dirty="0" smtClean="0">
              <a:solidFill>
                <a:schemeClr val="tx1"/>
              </a:solidFill>
              <a:cs typeface="Zar" pitchFamily="2" charset="-78"/>
            </a:endParaRPr>
          </a:p>
          <a:p>
            <a:pPr algn="r" rtl="1" eaLnBrk="1" hangingPunct="1"/>
            <a:r>
              <a:rPr lang="fa-IR" sz="2400" dirty="0" smtClean="0">
                <a:solidFill>
                  <a:schemeClr val="tx1"/>
                </a:solidFill>
                <a:cs typeface="Zar" pitchFamily="2" charset="-78"/>
              </a:rPr>
              <a:t>گلوكز: </a:t>
            </a:r>
            <a:r>
              <a:rPr lang="en-US" sz="2400" dirty="0" smtClean="0">
                <a:solidFill>
                  <a:schemeClr val="tx1"/>
                </a:solidFill>
                <a:cs typeface="Zar" pitchFamily="2" charset="-78"/>
              </a:rPr>
              <a:t>g/kg</a:t>
            </a:r>
            <a:r>
              <a:rPr lang="fa-IR" sz="2400" dirty="0" smtClean="0">
                <a:solidFill>
                  <a:schemeClr val="tx1"/>
                </a:solidFill>
                <a:cs typeface="Zar" pitchFamily="2" charset="-78"/>
              </a:rPr>
              <a:t> 5</a:t>
            </a:r>
            <a:endParaRPr lang="en-US" sz="2400" dirty="0" smtClean="0">
              <a:solidFill>
                <a:schemeClr val="tx1"/>
              </a:solidFill>
              <a:cs typeface="Zar" pitchFamily="2" charset="-78"/>
            </a:endParaRPr>
          </a:p>
          <a:p>
            <a:pPr algn="r" rtl="1" eaLnBrk="1" hangingPunct="1"/>
            <a:r>
              <a:rPr lang="en-US" sz="2400" dirty="0" smtClean="0">
                <a:solidFill>
                  <a:schemeClr val="tx1"/>
                </a:solidFill>
                <a:cs typeface="Zar" pitchFamily="2" charset="-78"/>
              </a:rPr>
              <a:t>TG</a:t>
            </a:r>
            <a:r>
              <a:rPr lang="fa-IR" sz="2400" dirty="0" smtClean="0">
                <a:solidFill>
                  <a:schemeClr val="tx1"/>
                </a:solidFill>
                <a:cs typeface="Zar" pitchFamily="2" charset="-78"/>
              </a:rPr>
              <a:t>: </a:t>
            </a:r>
            <a:r>
              <a:rPr lang="en-US" sz="2400" dirty="0" smtClean="0">
                <a:solidFill>
                  <a:schemeClr val="tx1"/>
                </a:solidFill>
                <a:cs typeface="Zar" pitchFamily="2" charset="-78"/>
              </a:rPr>
              <a:t>g/kg</a:t>
            </a:r>
            <a:r>
              <a:rPr lang="fa-IR" sz="2400" dirty="0" smtClean="0">
                <a:solidFill>
                  <a:schemeClr val="tx1"/>
                </a:solidFill>
                <a:cs typeface="Zar" pitchFamily="2" charset="-78"/>
              </a:rPr>
              <a:t> 1</a:t>
            </a:r>
            <a:endParaRPr lang="en-US" sz="2400" dirty="0" smtClean="0">
              <a:solidFill>
                <a:schemeClr val="tx1"/>
              </a:solidFill>
              <a:cs typeface="Zar" pitchFamily="2" charset="-78"/>
            </a:endParaRPr>
          </a:p>
          <a:p>
            <a:pPr algn="r" rtl="1" eaLnBrk="1" hangingPunct="1"/>
            <a:r>
              <a:rPr lang="fa-IR" sz="2400" dirty="0" smtClean="0">
                <a:solidFill>
                  <a:schemeClr val="tx1"/>
                </a:solidFill>
                <a:cs typeface="Zar" pitchFamily="2" charset="-78"/>
              </a:rPr>
              <a:t>اسيد چرب ضروري: </a:t>
            </a:r>
            <a:r>
              <a:rPr lang="en-US" sz="2400" dirty="0" smtClean="0">
                <a:solidFill>
                  <a:schemeClr val="tx1"/>
                </a:solidFill>
                <a:cs typeface="Zar" pitchFamily="2" charset="-78"/>
              </a:rPr>
              <a:t>g/kg</a:t>
            </a:r>
            <a:r>
              <a:rPr lang="fa-IR" sz="2400" dirty="0" smtClean="0">
                <a:solidFill>
                  <a:schemeClr val="tx1"/>
                </a:solidFill>
                <a:cs typeface="Zar" pitchFamily="2" charset="-78"/>
              </a:rPr>
              <a:t> 40/0 – 20/0</a:t>
            </a:r>
            <a:endParaRPr lang="en-US" sz="2400" dirty="0" smtClean="0">
              <a:solidFill>
                <a:schemeClr val="tx1"/>
              </a:solidFill>
              <a:cs typeface="Zar" pitchFamily="2" charset="-78"/>
            </a:endParaRPr>
          </a:p>
          <a:p>
            <a:pPr algn="r" rtl="1" eaLnBrk="1" hangingPunct="1"/>
            <a:r>
              <a:rPr lang="fa-IR" sz="2400" dirty="0" smtClean="0">
                <a:solidFill>
                  <a:schemeClr val="tx1"/>
                </a:solidFill>
                <a:cs typeface="Zar" pitchFamily="2" charset="-78"/>
              </a:rPr>
              <a:t>پروتئين : </a:t>
            </a:r>
            <a:r>
              <a:rPr lang="en-US" sz="2400" dirty="0" smtClean="0">
                <a:solidFill>
                  <a:schemeClr val="tx1"/>
                </a:solidFill>
                <a:cs typeface="Zar" pitchFamily="2" charset="-78"/>
              </a:rPr>
              <a:t>g/kg</a:t>
            </a:r>
            <a:r>
              <a:rPr lang="fa-IR" sz="2400" dirty="0" smtClean="0">
                <a:solidFill>
                  <a:schemeClr val="tx1"/>
                </a:solidFill>
                <a:cs typeface="Zar" pitchFamily="2" charset="-78"/>
              </a:rPr>
              <a:t> 8/1 – 8/0</a:t>
            </a:r>
            <a:endParaRPr lang="en-US" sz="2400" dirty="0" smtClean="0">
              <a:solidFill>
                <a:schemeClr val="tx1"/>
              </a:solidFill>
              <a:cs typeface="Zar" pitchFamily="2" charset="-78"/>
            </a:endParaRPr>
          </a:p>
          <a:p>
            <a:pPr algn="r" rtl="1" eaLnBrk="1" hangingPunct="1"/>
            <a:r>
              <a:rPr lang="en-US" sz="2400" dirty="0" smtClean="0">
                <a:solidFill>
                  <a:schemeClr val="tx1"/>
                </a:solidFill>
                <a:cs typeface="Zar" pitchFamily="2" charset="-78"/>
              </a:rPr>
              <a:t>Na</a:t>
            </a:r>
            <a:r>
              <a:rPr lang="fa-IR" sz="2400" dirty="0" smtClean="0">
                <a:solidFill>
                  <a:schemeClr val="tx1"/>
                </a:solidFill>
                <a:cs typeface="Zar" pitchFamily="2" charset="-78"/>
              </a:rPr>
              <a:t>: </a:t>
            </a:r>
            <a:r>
              <a:rPr lang="en-US" sz="2400" dirty="0" err="1" smtClean="0">
                <a:solidFill>
                  <a:schemeClr val="tx1"/>
                </a:solidFill>
                <a:cs typeface="Zar" pitchFamily="2" charset="-78"/>
              </a:rPr>
              <a:t>mmol</a:t>
            </a:r>
            <a:r>
              <a:rPr lang="en-US" sz="2400" dirty="0" smtClean="0">
                <a:solidFill>
                  <a:schemeClr val="tx1"/>
                </a:solidFill>
                <a:cs typeface="Zar" pitchFamily="2" charset="-78"/>
              </a:rPr>
              <a:t>/kg</a:t>
            </a:r>
            <a:r>
              <a:rPr lang="fa-IR" sz="2400" dirty="0" smtClean="0">
                <a:solidFill>
                  <a:schemeClr val="tx1"/>
                </a:solidFill>
                <a:cs typeface="Zar" pitchFamily="2" charset="-78"/>
              </a:rPr>
              <a:t> 1</a:t>
            </a:r>
            <a:endParaRPr lang="en-US" sz="2400" dirty="0" smtClean="0">
              <a:solidFill>
                <a:schemeClr val="tx1"/>
              </a:solidFill>
              <a:cs typeface="Zar" pitchFamily="2" charset="-78"/>
            </a:endParaRPr>
          </a:p>
          <a:p>
            <a:pPr algn="r" rtl="1" eaLnBrk="1" hangingPunct="1"/>
            <a:r>
              <a:rPr lang="en-US" sz="2400" dirty="0" smtClean="0">
                <a:solidFill>
                  <a:schemeClr val="tx1"/>
                </a:solidFill>
                <a:cs typeface="Zar" pitchFamily="2" charset="-78"/>
              </a:rPr>
              <a:t>K</a:t>
            </a:r>
            <a:r>
              <a:rPr lang="fa-IR" sz="2400" dirty="0" smtClean="0">
                <a:solidFill>
                  <a:schemeClr val="tx1"/>
                </a:solidFill>
                <a:cs typeface="Zar" pitchFamily="2" charset="-78"/>
              </a:rPr>
              <a:t>: </a:t>
            </a:r>
            <a:r>
              <a:rPr lang="en-US" sz="2400" dirty="0" err="1" smtClean="0">
                <a:solidFill>
                  <a:schemeClr val="tx1"/>
                </a:solidFill>
                <a:cs typeface="Zar" pitchFamily="2" charset="-78"/>
              </a:rPr>
              <a:t>mmol</a:t>
            </a:r>
            <a:r>
              <a:rPr lang="en-US" sz="2400" dirty="0" smtClean="0">
                <a:solidFill>
                  <a:schemeClr val="tx1"/>
                </a:solidFill>
                <a:cs typeface="Zar" pitchFamily="2" charset="-78"/>
              </a:rPr>
              <a:t>/kg</a:t>
            </a:r>
            <a:r>
              <a:rPr lang="fa-IR" sz="2400" dirty="0" smtClean="0">
                <a:solidFill>
                  <a:schemeClr val="tx1"/>
                </a:solidFill>
                <a:cs typeface="Zar" pitchFamily="2" charset="-78"/>
              </a:rPr>
              <a:t>1</a:t>
            </a:r>
            <a:endParaRPr lang="en-US" sz="2400" dirty="0" smtClean="0">
              <a:solidFill>
                <a:schemeClr val="tx1"/>
              </a:solidFill>
              <a:cs typeface="Zar" pitchFamily="2" charset="-78"/>
            </a:endParaRPr>
          </a:p>
          <a:p>
            <a:pPr algn="r" rtl="1" eaLnBrk="1" hangingPunct="1"/>
            <a:r>
              <a:rPr lang="en-US" sz="2400" dirty="0" err="1" smtClean="0">
                <a:solidFill>
                  <a:schemeClr val="tx1"/>
                </a:solidFill>
                <a:cs typeface="Zar" pitchFamily="2" charset="-78"/>
              </a:rPr>
              <a:t>Ca</a:t>
            </a:r>
            <a:r>
              <a:rPr lang="fa-IR" sz="2400" dirty="0" smtClean="0">
                <a:solidFill>
                  <a:schemeClr val="tx1"/>
                </a:solidFill>
                <a:cs typeface="Zar" pitchFamily="2" charset="-78"/>
              </a:rPr>
              <a:t> : </a:t>
            </a:r>
            <a:r>
              <a:rPr lang="en-US" sz="2400" dirty="0" err="1" smtClean="0">
                <a:solidFill>
                  <a:schemeClr val="tx1"/>
                </a:solidFill>
                <a:cs typeface="Zar" pitchFamily="2" charset="-78"/>
              </a:rPr>
              <a:t>mmol</a:t>
            </a:r>
            <a:r>
              <a:rPr lang="en-US" sz="2400" dirty="0" smtClean="0">
                <a:solidFill>
                  <a:schemeClr val="tx1"/>
                </a:solidFill>
                <a:cs typeface="Zar" pitchFamily="2" charset="-78"/>
              </a:rPr>
              <a:t>/kg</a:t>
            </a:r>
            <a:r>
              <a:rPr lang="fa-IR" sz="2400" dirty="0" smtClean="0">
                <a:solidFill>
                  <a:schemeClr val="tx1"/>
                </a:solidFill>
                <a:cs typeface="Zar" pitchFamily="2" charset="-78"/>
              </a:rPr>
              <a:t>50/0</a:t>
            </a:r>
            <a:endParaRPr lang="en-US" sz="2400" dirty="0" smtClean="0">
              <a:solidFill>
                <a:schemeClr val="tx1"/>
              </a:solidFill>
              <a:cs typeface="Zar" pitchFamily="2" charset="-78"/>
            </a:endParaRPr>
          </a:p>
          <a:p>
            <a:pPr algn="r" rtl="1" eaLnBrk="1" hangingPunct="1"/>
            <a:r>
              <a:rPr lang="en-US" sz="2400" dirty="0" smtClean="0">
                <a:solidFill>
                  <a:schemeClr val="tx1"/>
                </a:solidFill>
                <a:cs typeface="Zar" pitchFamily="2" charset="-78"/>
              </a:rPr>
              <a:t>Mg</a:t>
            </a:r>
            <a:r>
              <a:rPr lang="fa-IR" sz="2400" dirty="0" smtClean="0">
                <a:solidFill>
                  <a:schemeClr val="tx1"/>
                </a:solidFill>
                <a:cs typeface="Zar" pitchFamily="2" charset="-78"/>
              </a:rPr>
              <a:t> : </a:t>
            </a:r>
            <a:r>
              <a:rPr lang="en-US" sz="2400" dirty="0" err="1" smtClean="0">
                <a:solidFill>
                  <a:schemeClr val="tx1"/>
                </a:solidFill>
                <a:cs typeface="Zar" pitchFamily="2" charset="-78"/>
              </a:rPr>
              <a:t>mmol</a:t>
            </a:r>
            <a:r>
              <a:rPr lang="en-US" sz="2400" dirty="0" smtClean="0">
                <a:solidFill>
                  <a:schemeClr val="tx1"/>
                </a:solidFill>
                <a:cs typeface="Zar" pitchFamily="2" charset="-78"/>
              </a:rPr>
              <a:t>/kg</a:t>
            </a:r>
            <a:r>
              <a:rPr lang="fa-IR" sz="2400" dirty="0" smtClean="0">
                <a:solidFill>
                  <a:schemeClr val="tx1"/>
                </a:solidFill>
                <a:cs typeface="Zar" pitchFamily="2" charset="-78"/>
              </a:rPr>
              <a:t> 15/0</a:t>
            </a:r>
            <a:endParaRPr lang="en-US" sz="2400" dirty="0" smtClean="0">
              <a:solidFill>
                <a:schemeClr val="tx1"/>
              </a:solidFill>
              <a:cs typeface="Zar" pitchFamily="2" charset="-78"/>
            </a:endParaRPr>
          </a:p>
          <a:p>
            <a:pPr algn="r" rtl="1" eaLnBrk="1" hangingPunct="1"/>
            <a:r>
              <a:rPr lang="en-US" sz="2400" dirty="0" smtClean="0">
                <a:solidFill>
                  <a:schemeClr val="tx1"/>
                </a:solidFill>
                <a:cs typeface="Zar" pitchFamily="2" charset="-78"/>
              </a:rPr>
              <a:t>P</a:t>
            </a:r>
            <a:r>
              <a:rPr lang="fa-IR" sz="2400" dirty="0" smtClean="0">
                <a:solidFill>
                  <a:schemeClr val="tx1"/>
                </a:solidFill>
                <a:cs typeface="Zar" pitchFamily="2" charset="-78"/>
              </a:rPr>
              <a:t> : </a:t>
            </a:r>
            <a:r>
              <a:rPr lang="en-US" sz="2400" dirty="0" err="1" smtClean="0">
                <a:solidFill>
                  <a:schemeClr val="tx1"/>
                </a:solidFill>
                <a:cs typeface="Zar" pitchFamily="2" charset="-78"/>
              </a:rPr>
              <a:t>mmol</a:t>
            </a:r>
            <a:r>
              <a:rPr lang="en-US" sz="2400" dirty="0" smtClean="0">
                <a:solidFill>
                  <a:schemeClr val="tx1"/>
                </a:solidFill>
                <a:cs typeface="Zar" pitchFamily="2" charset="-78"/>
              </a:rPr>
              <a:t>/kg</a:t>
            </a:r>
            <a:r>
              <a:rPr lang="fa-IR" sz="2400" dirty="0" smtClean="0">
                <a:solidFill>
                  <a:schemeClr val="tx1"/>
                </a:solidFill>
                <a:cs typeface="Zar" pitchFamily="2" charset="-78"/>
              </a:rPr>
              <a:t>2/0</a:t>
            </a:r>
            <a:endParaRPr lang="en-US" sz="2400" dirty="0" smtClean="0">
              <a:solidFill>
                <a:schemeClr val="tx1"/>
              </a:solidFill>
              <a:cs typeface="Zar" pitchFamily="2" charset="-78"/>
            </a:endParaRPr>
          </a:p>
          <a:p>
            <a:pPr algn="r" rtl="1" eaLnBrk="1" hangingPunct="1"/>
            <a:r>
              <a:rPr lang="fa-IR" sz="2400" dirty="0" smtClean="0">
                <a:solidFill>
                  <a:schemeClr val="tx1"/>
                </a:solidFill>
                <a:cs typeface="Zar" pitchFamily="2" charset="-78"/>
              </a:rPr>
              <a:t>آب : </a:t>
            </a:r>
            <a:r>
              <a:rPr lang="en-US" sz="2400" dirty="0" smtClean="0">
                <a:solidFill>
                  <a:schemeClr val="tx1"/>
                </a:solidFill>
                <a:cs typeface="Zar" pitchFamily="2" charset="-78"/>
              </a:rPr>
              <a:t>ml/kg</a:t>
            </a:r>
            <a:r>
              <a:rPr lang="fa-IR" sz="2400" dirty="0" smtClean="0">
                <a:solidFill>
                  <a:schemeClr val="tx1"/>
                </a:solidFill>
                <a:cs typeface="Zar" pitchFamily="2" charset="-78"/>
              </a:rPr>
              <a:t> 30</a:t>
            </a:r>
            <a:endParaRPr lang="en-US" sz="2400" dirty="0" smtClean="0">
              <a:solidFill>
                <a:schemeClr val="tx1"/>
              </a:solidFill>
              <a:cs typeface="Zar" pitchFamily="2" charset="-78"/>
            </a:endParaRPr>
          </a:p>
          <a:p>
            <a:pPr algn="r" rtl="1" eaLnBrk="1" hangingPunct="1"/>
            <a:r>
              <a:rPr lang="en-US" sz="2400" dirty="0" smtClean="0">
                <a:solidFill>
                  <a:schemeClr val="tx1"/>
                </a:solidFill>
                <a:cs typeface="Zar" pitchFamily="2" charset="-78"/>
              </a:rPr>
              <a:t> :V.A</a:t>
            </a:r>
            <a:r>
              <a:rPr lang="fa-IR" sz="2400" dirty="0" smtClean="0">
                <a:solidFill>
                  <a:schemeClr val="tx1"/>
                </a:solidFill>
                <a:cs typeface="Zar" pitchFamily="2" charset="-78"/>
              </a:rPr>
              <a:t> 1000 ميكروگرم</a:t>
            </a:r>
            <a:endParaRPr lang="en-US" sz="2400" dirty="0" smtClean="0">
              <a:solidFill>
                <a:schemeClr val="tx1"/>
              </a:solidFill>
              <a:cs typeface="Zar" pitchFamily="2" charset="-78"/>
            </a:endParaRPr>
          </a:p>
          <a:p>
            <a:pPr algn="r" rtl="1" eaLnBrk="1" hangingPunct="1"/>
            <a:r>
              <a:rPr lang="en-US" sz="2400" dirty="0" smtClean="0">
                <a:solidFill>
                  <a:schemeClr val="tx1"/>
                </a:solidFill>
                <a:cs typeface="Zar" pitchFamily="2" charset="-78"/>
              </a:rPr>
              <a:t> :V.D</a:t>
            </a:r>
            <a:r>
              <a:rPr lang="fa-IR" sz="2400" dirty="0" smtClean="0">
                <a:solidFill>
                  <a:schemeClr val="tx1"/>
                </a:solidFill>
                <a:cs typeface="Zar" pitchFamily="2" charset="-78"/>
              </a:rPr>
              <a:t>5 الي 10 ميكروگرم</a:t>
            </a:r>
            <a:endParaRPr lang="en-US" sz="2400" dirty="0" smtClean="0">
              <a:solidFill>
                <a:schemeClr val="tx1"/>
              </a:solidFill>
              <a:cs typeface="Zar" pitchFamily="2" charset="-78"/>
            </a:endParaRPr>
          </a:p>
          <a:p>
            <a:pPr algn="r" eaLnBrk="1" hangingPunct="1"/>
            <a:endParaRPr lang="en-US" sz="2400" dirty="0" smtClean="0">
              <a:solidFill>
                <a:schemeClr val="tx1"/>
              </a:solidFill>
              <a:cs typeface="Zar" pitchFamily="2" charset="-78"/>
            </a:endParaRPr>
          </a:p>
        </p:txBody>
      </p:sp>
    </p:spTree>
    <p:extLst>
      <p:ext uri="{BB962C8B-B14F-4D97-AF65-F5344CB8AC3E}">
        <p14:creationId xmlns:p14="http://schemas.microsoft.com/office/powerpoint/2010/main" val="33408354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02" name="Subtitle 2"/>
          <p:cNvSpPr>
            <a:spLocks noGrp="1"/>
          </p:cNvSpPr>
          <p:nvPr>
            <p:ph type="subTitle" idx="4294967295"/>
          </p:nvPr>
        </p:nvSpPr>
        <p:spPr>
          <a:xfrm>
            <a:off x="683568" y="1052736"/>
            <a:ext cx="7848872" cy="4643438"/>
          </a:xfrm>
        </p:spPr>
        <p:txBody>
          <a:bodyPr>
            <a:normAutofit lnSpcReduction="10000"/>
          </a:bodyPr>
          <a:lstStyle/>
          <a:p>
            <a:pPr algn="ctr" rtl="1" eaLnBrk="1" hangingPunct="1"/>
            <a:r>
              <a:rPr lang="fa-IR" sz="3200" b="1" dirty="0" smtClean="0">
                <a:solidFill>
                  <a:srgbClr val="FF0000"/>
                </a:solidFill>
                <a:cs typeface="Zar" pitchFamily="2" charset="-78"/>
              </a:rPr>
              <a:t>ويتامين و مينرال هاي موجود:</a:t>
            </a:r>
          </a:p>
          <a:p>
            <a:pPr rtl="1" eaLnBrk="1" hangingPunct="1"/>
            <a:endParaRPr lang="en-US" sz="3200" b="1" dirty="0" smtClean="0">
              <a:solidFill>
                <a:schemeClr val="tx1"/>
              </a:solidFill>
              <a:cs typeface="Zar" pitchFamily="2" charset="-78"/>
            </a:endParaRPr>
          </a:p>
          <a:p>
            <a:pPr algn="r" rtl="1" eaLnBrk="1" hangingPunct="1"/>
            <a:r>
              <a:rPr lang="en-US" sz="3200" dirty="0" err="1" smtClean="0">
                <a:solidFill>
                  <a:schemeClr val="tx1"/>
                </a:solidFill>
                <a:cs typeface="Zar" pitchFamily="2" charset="-78"/>
              </a:rPr>
              <a:t>Soluvit</a:t>
            </a:r>
            <a:endParaRPr lang="en-US" sz="3200" dirty="0" smtClean="0">
              <a:solidFill>
                <a:schemeClr val="tx1"/>
              </a:solidFill>
              <a:cs typeface="Zar" pitchFamily="2" charset="-78"/>
            </a:endParaRPr>
          </a:p>
          <a:p>
            <a:pPr algn="r" rtl="1" eaLnBrk="1" hangingPunct="1"/>
            <a:r>
              <a:rPr lang="en-US" sz="3200" dirty="0" err="1" smtClean="0">
                <a:solidFill>
                  <a:schemeClr val="tx1"/>
                </a:solidFill>
                <a:cs typeface="Zar" pitchFamily="2" charset="-78"/>
              </a:rPr>
              <a:t>addamel</a:t>
            </a:r>
            <a:endParaRPr lang="en-US" sz="3200" dirty="0" smtClean="0">
              <a:solidFill>
                <a:schemeClr val="tx1"/>
              </a:solidFill>
              <a:cs typeface="Zar" pitchFamily="2" charset="-78"/>
            </a:endParaRPr>
          </a:p>
          <a:p>
            <a:pPr algn="r" rtl="1" eaLnBrk="1" hangingPunct="1"/>
            <a:r>
              <a:rPr lang="en-US" sz="3200" dirty="0" err="1" smtClean="0">
                <a:solidFill>
                  <a:schemeClr val="tx1"/>
                </a:solidFill>
                <a:cs typeface="Zar" pitchFamily="2" charset="-78"/>
              </a:rPr>
              <a:t>neurobion</a:t>
            </a:r>
            <a:endParaRPr lang="en-US" sz="3200" dirty="0" smtClean="0">
              <a:solidFill>
                <a:schemeClr val="tx1"/>
              </a:solidFill>
              <a:cs typeface="Zar" pitchFamily="2" charset="-78"/>
            </a:endParaRPr>
          </a:p>
          <a:p>
            <a:pPr algn="r" rtl="1" eaLnBrk="1" hangingPunct="1"/>
            <a:r>
              <a:rPr lang="en-US" sz="3200" dirty="0" err="1" smtClean="0">
                <a:solidFill>
                  <a:schemeClr val="tx1"/>
                </a:solidFill>
                <a:cs typeface="Zar" pitchFamily="2" charset="-78"/>
              </a:rPr>
              <a:t>vitalipid</a:t>
            </a:r>
            <a:endParaRPr lang="en-US" sz="3200" dirty="0" smtClean="0">
              <a:solidFill>
                <a:schemeClr val="tx1"/>
              </a:solidFill>
              <a:cs typeface="Zar" pitchFamily="2" charset="-78"/>
            </a:endParaRPr>
          </a:p>
          <a:p>
            <a:pPr algn="r" rtl="1" eaLnBrk="1" hangingPunct="1"/>
            <a:r>
              <a:rPr lang="en-US" sz="3200" dirty="0" err="1" smtClean="0">
                <a:solidFill>
                  <a:schemeClr val="tx1"/>
                </a:solidFill>
                <a:cs typeface="Zar" pitchFamily="2" charset="-78"/>
              </a:rPr>
              <a:t>adiphos</a:t>
            </a:r>
            <a:endParaRPr lang="en-US" sz="3200" dirty="0" smtClean="0">
              <a:solidFill>
                <a:schemeClr val="tx1"/>
              </a:solidFill>
              <a:cs typeface="Zar" pitchFamily="2" charset="-78"/>
            </a:endParaRPr>
          </a:p>
          <a:p>
            <a:pPr algn="r" rtl="1" eaLnBrk="1" hangingPunct="1"/>
            <a:r>
              <a:rPr lang="en-US" sz="3200" dirty="0" err="1" smtClean="0">
                <a:solidFill>
                  <a:schemeClr val="tx1"/>
                </a:solidFill>
                <a:cs typeface="Zar" pitchFamily="2" charset="-78"/>
              </a:rPr>
              <a:t>glycophus</a:t>
            </a:r>
            <a:endParaRPr lang="en-US" sz="3200" dirty="0" smtClean="0">
              <a:solidFill>
                <a:schemeClr val="tx1"/>
              </a:solidFill>
              <a:cs typeface="Zar" pitchFamily="2" charset="-78"/>
            </a:endParaRPr>
          </a:p>
          <a:p>
            <a:pPr marL="0" indent="0" eaLnBrk="1" hangingPunct="1">
              <a:buNone/>
            </a:pPr>
            <a:endParaRPr lang="en-US" sz="3200" dirty="0" smtClean="0">
              <a:solidFill>
                <a:schemeClr val="bg1"/>
              </a:solidFill>
              <a:cs typeface="Zar" pitchFamily="2" charset="-78"/>
            </a:endParaRPr>
          </a:p>
        </p:txBody>
      </p:sp>
    </p:spTree>
    <p:extLst>
      <p:ext uri="{BB962C8B-B14F-4D97-AF65-F5344CB8AC3E}">
        <p14:creationId xmlns:p14="http://schemas.microsoft.com/office/powerpoint/2010/main" val="3768740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250" name="Subtitle 2"/>
          <p:cNvSpPr>
            <a:spLocks noGrp="1"/>
          </p:cNvSpPr>
          <p:nvPr>
            <p:ph type="subTitle" idx="4294967295"/>
          </p:nvPr>
        </p:nvSpPr>
        <p:spPr>
          <a:xfrm>
            <a:off x="323528" y="500063"/>
            <a:ext cx="8496944" cy="5929312"/>
          </a:xfrm>
        </p:spPr>
        <p:txBody>
          <a:bodyPr>
            <a:normAutofit/>
          </a:bodyPr>
          <a:lstStyle/>
          <a:p>
            <a:pPr marL="0" indent="0" algn="ctr" rtl="1" eaLnBrk="1" hangingPunct="1">
              <a:buNone/>
            </a:pPr>
            <a:r>
              <a:rPr lang="fa-IR" sz="2800" b="1" dirty="0" smtClean="0">
                <a:solidFill>
                  <a:srgbClr val="FF0000"/>
                </a:solidFill>
                <a:cs typeface="Zar" pitchFamily="2" charset="-78"/>
              </a:rPr>
              <a:t>انتقال تغذيه وريدي به تغذيه انترال:</a:t>
            </a:r>
          </a:p>
          <a:p>
            <a:pPr rtl="1" eaLnBrk="1" hangingPunct="1"/>
            <a:endParaRPr lang="en-US" b="1" dirty="0" smtClean="0">
              <a:solidFill>
                <a:schemeClr val="tx1"/>
              </a:solidFill>
              <a:cs typeface="Zar" pitchFamily="2" charset="-78"/>
            </a:endParaRPr>
          </a:p>
          <a:p>
            <a:pPr algn="r" rtl="1" eaLnBrk="1" hangingPunct="1">
              <a:lnSpc>
                <a:spcPct val="200000"/>
              </a:lnSpc>
            </a:pPr>
            <a:r>
              <a:rPr lang="fa-IR" b="1" dirty="0" smtClean="0">
                <a:solidFill>
                  <a:schemeClr val="tx1"/>
                </a:solidFill>
                <a:cs typeface="Zar" pitchFamily="2" charset="-78"/>
              </a:rPr>
              <a:t>ابتدا </a:t>
            </a:r>
            <a:r>
              <a:rPr lang="en-US" b="1" dirty="0" smtClean="0">
                <a:solidFill>
                  <a:schemeClr val="tx1"/>
                </a:solidFill>
                <a:cs typeface="Zar" pitchFamily="2" charset="-78"/>
              </a:rPr>
              <a:t>ml/h </a:t>
            </a:r>
            <a:r>
              <a:rPr lang="fa-IR" b="1" dirty="0" smtClean="0">
                <a:solidFill>
                  <a:schemeClr val="tx1"/>
                </a:solidFill>
                <a:cs typeface="Zar" pitchFamily="2" charset="-78"/>
              </a:rPr>
              <a:t>  40 – 30 گاواژ مي‌شود.</a:t>
            </a:r>
            <a:endParaRPr lang="en-US" b="1" dirty="0" smtClean="0">
              <a:solidFill>
                <a:schemeClr val="tx1"/>
              </a:solidFill>
              <a:cs typeface="Zar" pitchFamily="2" charset="-78"/>
            </a:endParaRPr>
          </a:p>
          <a:p>
            <a:pPr algn="r" rtl="1" eaLnBrk="1" hangingPunct="1">
              <a:lnSpc>
                <a:spcPct val="200000"/>
              </a:lnSpc>
            </a:pPr>
            <a:r>
              <a:rPr lang="fa-IR" b="1" dirty="0" smtClean="0">
                <a:solidFill>
                  <a:schemeClr val="tx1"/>
                </a:solidFill>
                <a:cs typeface="Zar" pitchFamily="2" charset="-78"/>
              </a:rPr>
              <a:t>از هر </a:t>
            </a:r>
            <a:r>
              <a:rPr lang="fa-IR" b="1" dirty="0" smtClean="0">
                <a:solidFill>
                  <a:schemeClr val="tx1"/>
                </a:solidFill>
                <a:cs typeface="Zar" pitchFamily="2" charset="-78"/>
              </a:rPr>
              <a:t>وعده </a:t>
            </a:r>
            <a:r>
              <a:rPr lang="en-US" b="1" dirty="0" smtClean="0">
                <a:solidFill>
                  <a:schemeClr val="tx1"/>
                </a:solidFill>
                <a:cs typeface="Zar" pitchFamily="2" charset="-78"/>
              </a:rPr>
              <a:t>ml </a:t>
            </a:r>
            <a:r>
              <a:rPr lang="fa-IR" b="1" dirty="0" smtClean="0">
                <a:solidFill>
                  <a:schemeClr val="tx1"/>
                </a:solidFill>
                <a:cs typeface="Zar" pitchFamily="2" charset="-78"/>
              </a:rPr>
              <a:t> </a:t>
            </a:r>
            <a:r>
              <a:rPr lang="fa-IR" b="1" dirty="0" smtClean="0">
                <a:solidFill>
                  <a:schemeClr val="tx1"/>
                </a:solidFill>
                <a:cs typeface="Zar" pitchFamily="2" charset="-78"/>
              </a:rPr>
              <a:t>30- 25 بر ميزان گاواژ اضافه مي‌شود.</a:t>
            </a:r>
            <a:endParaRPr lang="en-US" b="1" dirty="0" smtClean="0">
              <a:solidFill>
                <a:schemeClr val="tx1"/>
              </a:solidFill>
              <a:cs typeface="Zar" pitchFamily="2" charset="-78"/>
            </a:endParaRPr>
          </a:p>
          <a:p>
            <a:pPr algn="r" rtl="1" eaLnBrk="1" hangingPunct="1">
              <a:lnSpc>
                <a:spcPct val="200000"/>
              </a:lnSpc>
            </a:pPr>
            <a:r>
              <a:rPr lang="fa-IR" b="1" dirty="0" smtClean="0">
                <a:solidFill>
                  <a:schemeClr val="tx1"/>
                </a:solidFill>
                <a:cs typeface="Zar" pitchFamily="2" charset="-78"/>
              </a:rPr>
              <a:t>به همان ميزان از سرعت تغذيه وريدي كاسته مي‌شود.</a:t>
            </a:r>
            <a:endParaRPr lang="en-US" b="1" dirty="0" smtClean="0">
              <a:solidFill>
                <a:schemeClr val="tx1"/>
              </a:solidFill>
              <a:cs typeface="Zar" pitchFamily="2" charset="-78"/>
            </a:endParaRPr>
          </a:p>
          <a:p>
            <a:pPr algn="r" rtl="1" eaLnBrk="1" hangingPunct="1">
              <a:lnSpc>
                <a:spcPct val="200000"/>
              </a:lnSpc>
            </a:pPr>
            <a:r>
              <a:rPr lang="fa-IR" b="1" dirty="0" smtClean="0">
                <a:solidFill>
                  <a:schemeClr val="tx1"/>
                </a:solidFill>
                <a:cs typeface="Zar" pitchFamily="2" charset="-78"/>
              </a:rPr>
              <a:t>زماني كه بيمار توانست 75% نيازهاي خود را از تغذيه انترال تأمين كند تغذيه پارانترال قطع مي‌شود</a:t>
            </a:r>
            <a:endParaRPr lang="en-US" b="1" dirty="0" smtClean="0">
              <a:solidFill>
                <a:schemeClr val="tx1"/>
              </a:solidFill>
              <a:cs typeface="Zar" pitchFamily="2" charset="-78"/>
            </a:endParaRPr>
          </a:p>
        </p:txBody>
      </p:sp>
    </p:spTree>
    <p:extLst>
      <p:ext uri="{BB962C8B-B14F-4D97-AF65-F5344CB8AC3E}">
        <p14:creationId xmlns:p14="http://schemas.microsoft.com/office/powerpoint/2010/main" val="36598278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4274" name="Subtitle 2"/>
          <p:cNvSpPr>
            <a:spLocks noGrp="1"/>
          </p:cNvSpPr>
          <p:nvPr>
            <p:ph type="subTitle" idx="4294967295"/>
          </p:nvPr>
        </p:nvSpPr>
        <p:spPr>
          <a:xfrm>
            <a:off x="1115616" y="476672"/>
            <a:ext cx="7000875" cy="6000750"/>
          </a:xfrm>
        </p:spPr>
        <p:txBody>
          <a:bodyPr>
            <a:normAutofit/>
          </a:bodyPr>
          <a:lstStyle/>
          <a:p>
            <a:pPr marL="0" indent="0" algn="ctr" rtl="1" eaLnBrk="1" hangingPunct="1">
              <a:lnSpc>
                <a:spcPct val="150000"/>
              </a:lnSpc>
              <a:buNone/>
            </a:pPr>
            <a:r>
              <a:rPr lang="fa-IR" b="1" dirty="0" smtClean="0">
                <a:solidFill>
                  <a:srgbClr val="FF0000"/>
                </a:solidFill>
                <a:cs typeface="Zar" pitchFamily="2" charset="-78"/>
              </a:rPr>
              <a:t>محصولات تجاري :</a:t>
            </a:r>
            <a:endParaRPr lang="en-US" dirty="0" smtClean="0">
              <a:solidFill>
                <a:srgbClr val="FF0000"/>
              </a:solidFill>
              <a:cs typeface="Zar" pitchFamily="2" charset="-78"/>
            </a:endParaRPr>
          </a:p>
          <a:p>
            <a:pPr algn="r" rtl="1" eaLnBrk="1" hangingPunct="1">
              <a:lnSpc>
                <a:spcPct val="150000"/>
              </a:lnSpc>
            </a:pPr>
            <a:r>
              <a:rPr lang="fa-IR" b="1" dirty="0" smtClean="0">
                <a:solidFill>
                  <a:schemeClr val="tx1"/>
                </a:solidFill>
                <a:cs typeface="Zar" pitchFamily="2" charset="-78"/>
              </a:rPr>
              <a:t>1-شركت كارن </a:t>
            </a:r>
            <a:endParaRPr lang="en-US" b="1" dirty="0" smtClean="0">
              <a:solidFill>
                <a:schemeClr val="tx1"/>
              </a:solidFill>
              <a:cs typeface="Zar" pitchFamily="2" charset="-78"/>
            </a:endParaRPr>
          </a:p>
          <a:p>
            <a:pPr algn="r" rtl="1" eaLnBrk="1" hangingPunct="1">
              <a:lnSpc>
                <a:spcPct val="150000"/>
              </a:lnSpc>
            </a:pPr>
            <a:r>
              <a:rPr lang="fa-IR" dirty="0" smtClean="0">
                <a:solidFill>
                  <a:schemeClr val="tx1"/>
                </a:solidFill>
                <a:cs typeface="Zar" pitchFamily="2" charset="-78"/>
              </a:rPr>
              <a:t>انتراميل استاندارد</a:t>
            </a:r>
            <a:endParaRPr lang="en-US" dirty="0" smtClean="0">
              <a:solidFill>
                <a:schemeClr val="tx1"/>
              </a:solidFill>
              <a:cs typeface="Zar" pitchFamily="2" charset="-78"/>
            </a:endParaRPr>
          </a:p>
          <a:p>
            <a:pPr algn="r" rtl="1" eaLnBrk="1" hangingPunct="1">
              <a:lnSpc>
                <a:spcPct val="150000"/>
              </a:lnSpc>
            </a:pPr>
            <a:r>
              <a:rPr lang="fa-IR" dirty="0" smtClean="0">
                <a:solidFill>
                  <a:schemeClr val="tx1"/>
                </a:solidFill>
                <a:cs typeface="Zar" pitchFamily="2" charset="-78"/>
              </a:rPr>
              <a:t>انتراميل ديابتي</a:t>
            </a:r>
            <a:endParaRPr lang="en-US" dirty="0" smtClean="0">
              <a:solidFill>
                <a:schemeClr val="tx1"/>
              </a:solidFill>
              <a:cs typeface="Zar" pitchFamily="2" charset="-78"/>
            </a:endParaRPr>
          </a:p>
          <a:p>
            <a:pPr algn="r" rtl="1" eaLnBrk="1" hangingPunct="1">
              <a:lnSpc>
                <a:spcPct val="150000"/>
              </a:lnSpc>
            </a:pPr>
            <a:r>
              <a:rPr lang="fa-IR" dirty="0" smtClean="0">
                <a:solidFill>
                  <a:schemeClr val="tx1"/>
                </a:solidFill>
                <a:cs typeface="Zar" pitchFamily="2" charset="-78"/>
              </a:rPr>
              <a:t>انتراميل با پرو تئين بالا</a:t>
            </a:r>
            <a:endParaRPr lang="en-US" dirty="0" smtClean="0">
              <a:solidFill>
                <a:schemeClr val="tx1"/>
              </a:solidFill>
              <a:cs typeface="Zar" pitchFamily="2" charset="-78"/>
            </a:endParaRPr>
          </a:p>
          <a:p>
            <a:pPr algn="r" rtl="1" eaLnBrk="1" hangingPunct="1">
              <a:lnSpc>
                <a:spcPct val="150000"/>
              </a:lnSpc>
            </a:pPr>
            <a:r>
              <a:rPr lang="fa-IR" dirty="0" smtClean="0">
                <a:solidFill>
                  <a:schemeClr val="tx1"/>
                </a:solidFill>
                <a:cs typeface="Zar" pitchFamily="2" charset="-78"/>
              </a:rPr>
              <a:t>انتراميل با فيبر بالا</a:t>
            </a:r>
            <a:endParaRPr lang="en-US" dirty="0" smtClean="0">
              <a:solidFill>
                <a:schemeClr val="tx1"/>
              </a:solidFill>
              <a:cs typeface="Zar" pitchFamily="2" charset="-78"/>
            </a:endParaRPr>
          </a:p>
          <a:p>
            <a:pPr algn="r" rtl="1" eaLnBrk="1" hangingPunct="1">
              <a:lnSpc>
                <a:spcPct val="150000"/>
              </a:lnSpc>
            </a:pPr>
            <a:r>
              <a:rPr lang="fa-IR" dirty="0" smtClean="0">
                <a:solidFill>
                  <a:schemeClr val="tx1"/>
                </a:solidFill>
                <a:cs typeface="Zar" pitchFamily="2" charset="-78"/>
              </a:rPr>
              <a:t>انتراميل اطفال</a:t>
            </a:r>
            <a:endParaRPr lang="en-US" dirty="0" smtClean="0">
              <a:solidFill>
                <a:schemeClr val="tx1"/>
              </a:solidFill>
              <a:cs typeface="Zar" pitchFamily="2" charset="-78"/>
            </a:endParaRPr>
          </a:p>
          <a:p>
            <a:pPr algn="r" rtl="1" eaLnBrk="1" hangingPunct="1">
              <a:lnSpc>
                <a:spcPct val="150000"/>
              </a:lnSpc>
            </a:pPr>
            <a:r>
              <a:rPr lang="fa-IR" dirty="0" smtClean="0">
                <a:solidFill>
                  <a:schemeClr val="tx1"/>
                </a:solidFill>
                <a:cs typeface="Zar" pitchFamily="2" charset="-78"/>
              </a:rPr>
              <a:t>ساير مكمل ها</a:t>
            </a:r>
            <a:endParaRPr lang="en-US" dirty="0" smtClean="0">
              <a:solidFill>
                <a:schemeClr val="tx1"/>
              </a:solidFill>
              <a:cs typeface="Zar" pitchFamily="2" charset="-78"/>
            </a:endParaRPr>
          </a:p>
          <a:p>
            <a:pPr eaLnBrk="1" hangingPunct="1"/>
            <a:endParaRPr lang="en-US" dirty="0" smtClean="0"/>
          </a:p>
        </p:txBody>
      </p:sp>
    </p:spTree>
    <p:extLst>
      <p:ext uri="{BB962C8B-B14F-4D97-AF65-F5344CB8AC3E}">
        <p14:creationId xmlns:p14="http://schemas.microsoft.com/office/powerpoint/2010/main" val="19569971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298" name="Subtitle 2"/>
          <p:cNvSpPr>
            <a:spLocks noGrp="1"/>
          </p:cNvSpPr>
          <p:nvPr>
            <p:ph type="subTitle" idx="4294967295"/>
          </p:nvPr>
        </p:nvSpPr>
        <p:spPr>
          <a:xfrm>
            <a:off x="1357313" y="333375"/>
            <a:ext cx="7786687" cy="6286500"/>
          </a:xfrm>
        </p:spPr>
        <p:txBody>
          <a:bodyPr/>
          <a:lstStyle/>
          <a:p>
            <a:pPr algn="r" rtl="1" eaLnBrk="1" hangingPunct="1"/>
            <a:endParaRPr lang="fa-IR" b="1" dirty="0" smtClean="0">
              <a:solidFill>
                <a:schemeClr val="bg1"/>
              </a:solidFill>
              <a:cs typeface="Zar" pitchFamily="2" charset="-78"/>
            </a:endParaRPr>
          </a:p>
          <a:p>
            <a:pPr algn="r" rtl="1" eaLnBrk="1" hangingPunct="1">
              <a:lnSpc>
                <a:spcPct val="200000"/>
              </a:lnSpc>
            </a:pPr>
            <a:r>
              <a:rPr lang="fa-IR" b="1" dirty="0" smtClean="0">
                <a:solidFill>
                  <a:schemeClr val="tx1"/>
                </a:solidFill>
                <a:cs typeface="Zar" pitchFamily="2" charset="-78"/>
              </a:rPr>
              <a:t>2- شركت </a:t>
            </a:r>
            <a:r>
              <a:rPr lang="en-US" b="1" dirty="0" smtClean="0">
                <a:solidFill>
                  <a:schemeClr val="tx1"/>
                </a:solidFill>
                <a:cs typeface="Zar" pitchFamily="2" charset="-78"/>
              </a:rPr>
              <a:t>Fresenius </a:t>
            </a:r>
            <a:r>
              <a:rPr lang="fa-IR" b="1" dirty="0" smtClean="0">
                <a:solidFill>
                  <a:schemeClr val="tx1"/>
                </a:solidFill>
                <a:cs typeface="Zar" pitchFamily="2" charset="-78"/>
              </a:rPr>
              <a:t> آلمان</a:t>
            </a:r>
            <a:endParaRPr lang="en-US" b="1" dirty="0" smtClean="0">
              <a:solidFill>
                <a:schemeClr val="tx1"/>
              </a:solidFill>
              <a:cs typeface="Zar" pitchFamily="2" charset="-78"/>
            </a:endParaRPr>
          </a:p>
          <a:p>
            <a:pPr algn="r" rtl="1" eaLnBrk="1" hangingPunct="1">
              <a:lnSpc>
                <a:spcPct val="200000"/>
              </a:lnSpc>
            </a:pPr>
            <a:r>
              <a:rPr lang="en-US" dirty="0" err="1" smtClean="0">
                <a:solidFill>
                  <a:schemeClr val="tx1"/>
                </a:solidFill>
              </a:rPr>
              <a:t>Fresubin</a:t>
            </a:r>
            <a:r>
              <a:rPr lang="en-US" dirty="0" smtClean="0">
                <a:solidFill>
                  <a:schemeClr val="tx1"/>
                </a:solidFill>
              </a:rPr>
              <a:t> </a:t>
            </a:r>
            <a:r>
              <a:rPr lang="en-US" dirty="0" err="1" smtClean="0">
                <a:solidFill>
                  <a:schemeClr val="tx1"/>
                </a:solidFill>
              </a:rPr>
              <a:t>orginal</a:t>
            </a:r>
            <a:endParaRPr lang="en-US" dirty="0" smtClean="0">
              <a:solidFill>
                <a:schemeClr val="tx1"/>
              </a:solidFill>
            </a:endParaRPr>
          </a:p>
          <a:p>
            <a:pPr algn="r" rtl="1" eaLnBrk="1" hangingPunct="1">
              <a:lnSpc>
                <a:spcPct val="200000"/>
              </a:lnSpc>
            </a:pPr>
            <a:r>
              <a:rPr lang="en-US" dirty="0" err="1" smtClean="0">
                <a:solidFill>
                  <a:schemeClr val="tx1"/>
                </a:solidFill>
              </a:rPr>
              <a:t>Fresubin</a:t>
            </a:r>
            <a:r>
              <a:rPr lang="en-US" dirty="0" smtClean="0">
                <a:solidFill>
                  <a:schemeClr val="tx1"/>
                </a:solidFill>
              </a:rPr>
              <a:t> </a:t>
            </a:r>
            <a:r>
              <a:rPr lang="en-US" dirty="0" err="1" smtClean="0">
                <a:solidFill>
                  <a:schemeClr val="tx1"/>
                </a:solidFill>
              </a:rPr>
              <a:t>hp</a:t>
            </a:r>
            <a:endParaRPr lang="en-US" dirty="0" smtClean="0">
              <a:solidFill>
                <a:schemeClr val="tx1"/>
              </a:solidFill>
            </a:endParaRPr>
          </a:p>
          <a:p>
            <a:pPr algn="r" rtl="1" eaLnBrk="1" hangingPunct="1">
              <a:lnSpc>
                <a:spcPct val="200000"/>
              </a:lnSpc>
            </a:pPr>
            <a:r>
              <a:rPr lang="en-US" dirty="0" smtClean="0">
                <a:solidFill>
                  <a:schemeClr val="tx1"/>
                </a:solidFill>
              </a:rPr>
              <a:t>Debden</a:t>
            </a:r>
            <a:endParaRPr lang="fa-IR" dirty="0" smtClean="0">
              <a:solidFill>
                <a:schemeClr val="tx1"/>
              </a:solidFill>
            </a:endParaRPr>
          </a:p>
          <a:p>
            <a:pPr marL="0" indent="0" algn="r" rtl="1" eaLnBrk="1" hangingPunct="1">
              <a:buNone/>
            </a:pPr>
            <a:endParaRPr lang="en-US" dirty="0" smtClean="0">
              <a:solidFill>
                <a:schemeClr val="bg1"/>
              </a:solidFill>
            </a:endParaRPr>
          </a:p>
          <a:p>
            <a:pPr rtl="1" eaLnBrk="1" hangingPunct="1"/>
            <a:endParaRPr lang="en-US" dirty="0" smtClean="0"/>
          </a:p>
          <a:p>
            <a:pPr eaLnBrk="1" hangingPunct="1"/>
            <a:endParaRPr lang="en-US" dirty="0" smtClean="0"/>
          </a:p>
        </p:txBody>
      </p:sp>
    </p:spTree>
    <p:extLst>
      <p:ext uri="{BB962C8B-B14F-4D97-AF65-F5344CB8AC3E}">
        <p14:creationId xmlns:p14="http://schemas.microsoft.com/office/powerpoint/2010/main" val="5308213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322" name="Subtitle 2"/>
          <p:cNvSpPr>
            <a:spLocks noGrp="1"/>
          </p:cNvSpPr>
          <p:nvPr>
            <p:ph type="subTitle" idx="4294967295"/>
          </p:nvPr>
        </p:nvSpPr>
        <p:spPr>
          <a:xfrm>
            <a:off x="1643063" y="285750"/>
            <a:ext cx="7500937" cy="6357938"/>
          </a:xfrm>
        </p:spPr>
        <p:txBody>
          <a:bodyPr>
            <a:normAutofit/>
          </a:bodyPr>
          <a:lstStyle/>
          <a:p>
            <a:pPr algn="r" rtl="1" eaLnBrk="1" hangingPunct="1"/>
            <a:r>
              <a:rPr lang="fa-IR" b="1" dirty="0" smtClean="0">
                <a:solidFill>
                  <a:srgbClr val="FF0000"/>
                </a:solidFill>
              </a:rPr>
              <a:t>و </a:t>
            </a:r>
            <a:r>
              <a:rPr lang="fa-IR" b="1" dirty="0" smtClean="0">
                <a:solidFill>
                  <a:srgbClr val="FF0000"/>
                </a:solidFill>
                <a:cs typeface="Zar" pitchFamily="2" charset="-78"/>
              </a:rPr>
              <a:t>محلولهاي تغذيه وريدي:</a:t>
            </a:r>
            <a:endParaRPr lang="en-US" b="1" dirty="0" smtClean="0">
              <a:solidFill>
                <a:srgbClr val="FF0000"/>
              </a:solidFill>
              <a:cs typeface="Zar" pitchFamily="2" charset="-78"/>
            </a:endParaRPr>
          </a:p>
          <a:p>
            <a:pPr algn="r" rtl="1" eaLnBrk="1" hangingPunct="1"/>
            <a:r>
              <a:rPr lang="fa-IR" dirty="0" smtClean="0">
                <a:solidFill>
                  <a:schemeClr val="tx1"/>
                </a:solidFill>
                <a:cs typeface="Zar" pitchFamily="2" charset="-78"/>
              </a:rPr>
              <a:t>1- دكستروز 5% و 10% و 20%</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2- </a:t>
            </a:r>
            <a:r>
              <a:rPr lang="en-US" dirty="0" err="1" smtClean="0">
                <a:solidFill>
                  <a:schemeClr val="tx1"/>
                </a:solidFill>
                <a:cs typeface="Zar" pitchFamily="2" charset="-78"/>
              </a:rPr>
              <a:t>Aminoven</a:t>
            </a:r>
            <a:r>
              <a:rPr lang="en-US" dirty="0" smtClean="0">
                <a:solidFill>
                  <a:schemeClr val="tx1"/>
                </a:solidFill>
                <a:cs typeface="Zar" pitchFamily="2" charset="-78"/>
              </a:rPr>
              <a:t> </a:t>
            </a:r>
            <a:r>
              <a:rPr lang="fa-IR" dirty="0" smtClean="0">
                <a:solidFill>
                  <a:schemeClr val="tx1"/>
                </a:solidFill>
                <a:cs typeface="Zar" pitchFamily="2" charset="-78"/>
              </a:rPr>
              <a:t> 5% و 10%</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3- </a:t>
            </a:r>
            <a:r>
              <a:rPr lang="en-US" dirty="0" err="1" smtClean="0">
                <a:solidFill>
                  <a:schemeClr val="tx1"/>
                </a:solidFill>
                <a:cs typeface="Zar" pitchFamily="2" charset="-78"/>
              </a:rPr>
              <a:t>Aminoven</a:t>
            </a:r>
            <a:r>
              <a:rPr lang="en-US" dirty="0" smtClean="0">
                <a:solidFill>
                  <a:schemeClr val="tx1"/>
                </a:solidFill>
                <a:cs typeface="Zar" pitchFamily="2" charset="-78"/>
              </a:rPr>
              <a:t> infant </a:t>
            </a:r>
            <a:r>
              <a:rPr lang="fa-IR" dirty="0" smtClean="0">
                <a:solidFill>
                  <a:schemeClr val="tx1"/>
                </a:solidFill>
                <a:cs typeface="Zar" pitchFamily="2" charset="-78"/>
              </a:rPr>
              <a:t> 10%</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4- </a:t>
            </a:r>
            <a:r>
              <a:rPr lang="en-US" dirty="0" err="1" smtClean="0">
                <a:solidFill>
                  <a:schemeClr val="tx1"/>
                </a:solidFill>
                <a:cs typeface="Zar" pitchFamily="2" charset="-78"/>
              </a:rPr>
              <a:t>Lipovenous</a:t>
            </a:r>
            <a:r>
              <a:rPr lang="en-US" dirty="0" smtClean="0">
                <a:solidFill>
                  <a:schemeClr val="tx1"/>
                </a:solidFill>
                <a:cs typeface="Zar" pitchFamily="2" charset="-78"/>
              </a:rPr>
              <a:t> </a:t>
            </a:r>
            <a:r>
              <a:rPr lang="fa-IR" dirty="0" smtClean="0">
                <a:solidFill>
                  <a:schemeClr val="tx1"/>
                </a:solidFill>
                <a:cs typeface="Zar" pitchFamily="2" charset="-78"/>
              </a:rPr>
              <a:t> 10 % و </a:t>
            </a:r>
            <a:r>
              <a:rPr lang="en-US" dirty="0" err="1" smtClean="0">
                <a:solidFill>
                  <a:schemeClr val="tx1"/>
                </a:solidFill>
                <a:cs typeface="Zar" pitchFamily="2" charset="-78"/>
              </a:rPr>
              <a:t>Smof</a:t>
            </a:r>
            <a:r>
              <a:rPr lang="en-US" dirty="0" smtClean="0">
                <a:solidFill>
                  <a:schemeClr val="tx1"/>
                </a:solidFill>
                <a:cs typeface="Zar" pitchFamily="2" charset="-78"/>
              </a:rPr>
              <a:t> lipid </a:t>
            </a:r>
            <a:r>
              <a:rPr lang="fa-IR" dirty="0" smtClean="0">
                <a:solidFill>
                  <a:schemeClr val="tx1"/>
                </a:solidFill>
                <a:cs typeface="Zar" pitchFamily="2" charset="-78"/>
              </a:rPr>
              <a:t> 20%</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5- </a:t>
            </a:r>
            <a:r>
              <a:rPr lang="en-US" dirty="0" err="1" smtClean="0">
                <a:solidFill>
                  <a:schemeClr val="tx1"/>
                </a:solidFill>
                <a:cs typeface="Zar" pitchFamily="2" charset="-78"/>
              </a:rPr>
              <a:t>soluvit</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6- </a:t>
            </a:r>
            <a:r>
              <a:rPr lang="en-US" dirty="0" err="1" smtClean="0">
                <a:solidFill>
                  <a:schemeClr val="tx1"/>
                </a:solidFill>
                <a:cs typeface="Zar" pitchFamily="2" charset="-78"/>
              </a:rPr>
              <a:t>Glycophos</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7- </a:t>
            </a:r>
            <a:r>
              <a:rPr lang="en-US" dirty="0" err="1" smtClean="0">
                <a:solidFill>
                  <a:schemeClr val="tx1"/>
                </a:solidFill>
                <a:cs typeface="Zar" pitchFamily="2" charset="-78"/>
              </a:rPr>
              <a:t>Addamel</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8- </a:t>
            </a:r>
            <a:r>
              <a:rPr lang="en-US" dirty="0" err="1" smtClean="0">
                <a:solidFill>
                  <a:schemeClr val="tx1"/>
                </a:solidFill>
                <a:cs typeface="Zar" pitchFamily="2" charset="-78"/>
              </a:rPr>
              <a:t>Calshake</a:t>
            </a:r>
            <a:endParaRPr lang="en-US" dirty="0" smtClean="0">
              <a:solidFill>
                <a:schemeClr val="tx1"/>
              </a:solidFill>
              <a:cs typeface="Zar" pitchFamily="2" charset="-78"/>
            </a:endParaRPr>
          </a:p>
          <a:p>
            <a:pPr algn="r" rtl="1" eaLnBrk="1" hangingPunct="1"/>
            <a:r>
              <a:rPr lang="fa-IR" dirty="0" smtClean="0">
                <a:solidFill>
                  <a:schemeClr val="tx1"/>
                </a:solidFill>
                <a:cs typeface="Zar" pitchFamily="2" charset="-78"/>
              </a:rPr>
              <a:t>9- </a:t>
            </a:r>
            <a:r>
              <a:rPr lang="en-US" dirty="0" err="1" smtClean="0">
                <a:solidFill>
                  <a:schemeClr val="tx1"/>
                </a:solidFill>
                <a:cs typeface="Zar" pitchFamily="2" charset="-78"/>
              </a:rPr>
              <a:t>Frebini</a:t>
            </a:r>
            <a:r>
              <a:rPr lang="en-US" dirty="0" smtClean="0">
                <a:solidFill>
                  <a:schemeClr val="tx1"/>
                </a:solidFill>
                <a:cs typeface="Zar" pitchFamily="2" charset="-78"/>
              </a:rPr>
              <a:t> energy </a:t>
            </a:r>
            <a:r>
              <a:rPr lang="en-US" dirty="0" err="1" smtClean="0">
                <a:solidFill>
                  <a:schemeClr val="tx1"/>
                </a:solidFill>
                <a:cs typeface="Zar" pitchFamily="2" charset="-78"/>
              </a:rPr>
              <a:t>fibre</a:t>
            </a:r>
            <a:r>
              <a:rPr lang="en-US" dirty="0" smtClean="0">
                <a:solidFill>
                  <a:schemeClr val="tx1"/>
                </a:solidFill>
                <a:cs typeface="Zar" pitchFamily="2" charset="-78"/>
              </a:rPr>
              <a:t> drink</a:t>
            </a:r>
          </a:p>
          <a:p>
            <a:pPr algn="r" rtl="1" eaLnBrk="1" hangingPunct="1"/>
            <a:r>
              <a:rPr lang="fa-IR" dirty="0" smtClean="0">
                <a:solidFill>
                  <a:schemeClr val="tx1"/>
                </a:solidFill>
                <a:cs typeface="Zar" pitchFamily="2" charset="-78"/>
              </a:rPr>
              <a:t>10 – </a:t>
            </a:r>
            <a:r>
              <a:rPr lang="en-US" dirty="0" err="1" smtClean="0">
                <a:solidFill>
                  <a:schemeClr val="tx1"/>
                </a:solidFill>
                <a:cs typeface="Zar" pitchFamily="2" charset="-78"/>
              </a:rPr>
              <a:t>Frebini</a:t>
            </a:r>
            <a:r>
              <a:rPr lang="en-US" dirty="0" smtClean="0">
                <a:solidFill>
                  <a:schemeClr val="tx1"/>
                </a:solidFill>
                <a:cs typeface="Zar" pitchFamily="2" charset="-78"/>
              </a:rPr>
              <a:t> energy drink</a:t>
            </a:r>
          </a:p>
          <a:p>
            <a:pPr algn="r" rtl="1" eaLnBrk="1" hangingPunct="1"/>
            <a:r>
              <a:rPr lang="fa-IR" dirty="0" smtClean="0">
                <a:solidFill>
                  <a:schemeClr val="tx1"/>
                </a:solidFill>
                <a:cs typeface="Zar" pitchFamily="2" charset="-78"/>
              </a:rPr>
              <a:t>11-  </a:t>
            </a:r>
            <a:r>
              <a:rPr lang="en-US" dirty="0" err="1" smtClean="0">
                <a:solidFill>
                  <a:schemeClr val="tx1"/>
                </a:solidFill>
                <a:cs typeface="Zar" pitchFamily="2" charset="-78"/>
              </a:rPr>
              <a:t>Pediatrice</a:t>
            </a:r>
            <a:endParaRPr lang="en-US" dirty="0" smtClean="0">
              <a:solidFill>
                <a:schemeClr val="tx1"/>
              </a:solidFill>
              <a:cs typeface="Zar" pitchFamily="2" charset="-78"/>
            </a:endParaRPr>
          </a:p>
          <a:p>
            <a:pPr algn="r" eaLnBrk="1" hangingPunct="1"/>
            <a:endParaRPr lang="en-US" dirty="0" smtClean="0"/>
          </a:p>
        </p:txBody>
      </p:sp>
    </p:spTree>
    <p:extLst>
      <p:ext uri="{BB962C8B-B14F-4D97-AF65-F5344CB8AC3E}">
        <p14:creationId xmlns:p14="http://schemas.microsoft.com/office/powerpoint/2010/main" val="1258505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7346" name="Rectangle 3"/>
          <p:cNvSpPr>
            <a:spLocks noGrp="1"/>
          </p:cNvSpPr>
          <p:nvPr>
            <p:ph idx="4294967295"/>
          </p:nvPr>
        </p:nvSpPr>
        <p:spPr>
          <a:xfrm>
            <a:off x="0" y="1125538"/>
            <a:ext cx="8229600" cy="5183187"/>
          </a:xfrm>
        </p:spPr>
        <p:txBody>
          <a:bodyPr/>
          <a:lstStyle/>
          <a:p>
            <a:pPr algn="r" rtl="1">
              <a:buFont typeface="Wingdings 2" pitchFamily="18" charset="2"/>
              <a:buNone/>
            </a:pPr>
            <a:r>
              <a:rPr lang="fa-IR" sz="3200" b="1" dirty="0" smtClean="0">
                <a:cs typeface="Zar" pitchFamily="2" charset="-78"/>
              </a:rPr>
              <a:t>3-</a:t>
            </a:r>
            <a:r>
              <a:rPr lang="fa-IR" sz="3200" b="1" dirty="0" smtClean="0">
                <a:solidFill>
                  <a:schemeClr val="bg1"/>
                </a:solidFill>
                <a:cs typeface="Zar" pitchFamily="2" charset="-78"/>
              </a:rPr>
              <a:t> </a:t>
            </a:r>
            <a:r>
              <a:rPr lang="fa-IR" sz="3200" b="1" dirty="0" smtClean="0">
                <a:cs typeface="Zar" pitchFamily="2" charset="-78"/>
              </a:rPr>
              <a:t>شركت </a:t>
            </a:r>
            <a:r>
              <a:rPr lang="en-US" sz="3200" b="1" dirty="0" smtClean="0">
                <a:cs typeface="Zar" pitchFamily="2" charset="-78"/>
              </a:rPr>
              <a:t>Abbot</a:t>
            </a:r>
            <a:endParaRPr lang="fa-IR" sz="3200" b="1" dirty="0" smtClean="0">
              <a:cs typeface="Zar" pitchFamily="2" charset="-78"/>
            </a:endParaRPr>
          </a:p>
          <a:p>
            <a:pPr algn="r" rtl="1">
              <a:buFont typeface="Wingdings 2" pitchFamily="18" charset="2"/>
              <a:buNone/>
            </a:pPr>
            <a:endParaRPr lang="fa-IR" sz="3200" b="1" dirty="0" smtClean="0">
              <a:cs typeface="Zar" pitchFamily="2" charset="-78"/>
            </a:endParaRPr>
          </a:p>
          <a:p>
            <a:pPr algn="r" rtl="1">
              <a:buFont typeface="Wingdings 2" pitchFamily="18" charset="2"/>
              <a:buNone/>
            </a:pPr>
            <a:r>
              <a:rPr lang="fa-IR" sz="3200" dirty="0" smtClean="0">
                <a:cs typeface="Zar" pitchFamily="2" charset="-78"/>
              </a:rPr>
              <a:t>انشور</a:t>
            </a:r>
          </a:p>
          <a:p>
            <a:pPr algn="r" rtl="1">
              <a:buFont typeface="Wingdings 2" pitchFamily="18" charset="2"/>
              <a:buNone/>
            </a:pPr>
            <a:r>
              <a:rPr lang="fa-IR" sz="3200" dirty="0" smtClean="0">
                <a:cs typeface="Zar" pitchFamily="2" charset="-78"/>
              </a:rPr>
              <a:t>گلوسرنا</a:t>
            </a:r>
            <a:endParaRPr lang="en-US" sz="3200" dirty="0" smtClean="0">
              <a:cs typeface="Zar" pitchFamily="2" charset="-78"/>
            </a:endParaRPr>
          </a:p>
        </p:txBody>
      </p:sp>
    </p:spTree>
    <p:extLst>
      <p:ext uri="{BB962C8B-B14F-4D97-AF65-F5344CB8AC3E}">
        <p14:creationId xmlns:p14="http://schemas.microsoft.com/office/powerpoint/2010/main" val="20652196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8370" name="Rectangle 3"/>
          <p:cNvSpPr>
            <a:spLocks noGrp="1"/>
          </p:cNvSpPr>
          <p:nvPr>
            <p:ph idx="1"/>
          </p:nvPr>
        </p:nvSpPr>
        <p:spPr>
          <a:xfrm>
            <a:off x="457200" y="476250"/>
            <a:ext cx="8229600" cy="5976938"/>
          </a:xfrm>
        </p:spPr>
        <p:txBody>
          <a:bodyPr>
            <a:noAutofit/>
          </a:bodyPr>
          <a:lstStyle/>
          <a:p>
            <a:pPr algn="r" rtl="1">
              <a:buFont typeface="Wingdings 2" pitchFamily="18" charset="2"/>
              <a:buNone/>
            </a:pPr>
            <a:r>
              <a:rPr lang="fa-IR" sz="2800" b="1" dirty="0" smtClean="0">
                <a:cs typeface="Zar" pitchFamily="2" charset="-78"/>
              </a:rPr>
              <a:t>4-شركت ميلاتك گروه صنعتي خراسان</a:t>
            </a:r>
          </a:p>
          <a:p>
            <a:pPr algn="r" rtl="1">
              <a:buFont typeface="Wingdings 2" pitchFamily="18" charset="2"/>
              <a:buNone/>
            </a:pPr>
            <a:r>
              <a:rPr lang="fa-IR" sz="2800" b="1" dirty="0" smtClean="0">
                <a:cs typeface="Zar" pitchFamily="2" charset="-78"/>
              </a:rPr>
              <a:t>استاندارد</a:t>
            </a:r>
          </a:p>
          <a:p>
            <a:pPr algn="r" rtl="1">
              <a:buFont typeface="Wingdings 2" pitchFamily="18" charset="2"/>
              <a:buNone/>
            </a:pPr>
            <a:r>
              <a:rPr lang="fa-IR" sz="2800" b="1" dirty="0" smtClean="0">
                <a:cs typeface="Zar" pitchFamily="2" charset="-78"/>
              </a:rPr>
              <a:t>پرفيبر</a:t>
            </a:r>
          </a:p>
          <a:p>
            <a:pPr algn="r" rtl="1">
              <a:buFont typeface="Wingdings 2" pitchFamily="18" charset="2"/>
              <a:buNone/>
            </a:pPr>
            <a:r>
              <a:rPr lang="fa-IR" sz="2800" b="1" dirty="0" smtClean="0">
                <a:cs typeface="Zar" pitchFamily="2" charset="-78"/>
              </a:rPr>
              <a:t>غيرلبني</a:t>
            </a:r>
          </a:p>
          <a:p>
            <a:pPr algn="r" rtl="1">
              <a:buFont typeface="Wingdings 2" pitchFamily="18" charset="2"/>
              <a:buNone/>
            </a:pPr>
            <a:r>
              <a:rPr lang="fa-IR" sz="2800" b="1" dirty="0" smtClean="0">
                <a:cs typeface="Zar" pitchFamily="2" charset="-78"/>
              </a:rPr>
              <a:t>پروتئين بالا</a:t>
            </a:r>
          </a:p>
          <a:p>
            <a:pPr algn="r" rtl="1">
              <a:buFont typeface="Wingdings 2" pitchFamily="18" charset="2"/>
              <a:buNone/>
            </a:pPr>
            <a:r>
              <a:rPr lang="fa-IR" sz="2800" b="1" dirty="0" smtClean="0">
                <a:cs typeface="Zar" pitchFamily="2" charset="-78"/>
              </a:rPr>
              <a:t>هپاتيك</a:t>
            </a:r>
          </a:p>
          <a:p>
            <a:pPr algn="r" rtl="1">
              <a:buFont typeface="Wingdings 2" pitchFamily="18" charset="2"/>
              <a:buNone/>
            </a:pPr>
            <a:r>
              <a:rPr lang="fa-IR" sz="2800" b="1" dirty="0" smtClean="0">
                <a:cs typeface="Zar" pitchFamily="2" charset="-78"/>
              </a:rPr>
              <a:t>انرژي</a:t>
            </a:r>
          </a:p>
          <a:p>
            <a:pPr algn="r" rtl="1">
              <a:buFont typeface="Wingdings 2" pitchFamily="18" charset="2"/>
              <a:buNone/>
            </a:pPr>
            <a:r>
              <a:rPr lang="fa-IR" sz="2800" b="1" dirty="0" smtClean="0">
                <a:cs typeface="Zar" pitchFamily="2" charset="-78"/>
              </a:rPr>
              <a:t>المنتال</a:t>
            </a:r>
          </a:p>
          <a:p>
            <a:pPr algn="r" rtl="1">
              <a:buFont typeface="Wingdings 2" pitchFamily="18" charset="2"/>
              <a:buNone/>
            </a:pPr>
            <a:r>
              <a:rPr lang="fa-IR" sz="2800" b="1" dirty="0" smtClean="0">
                <a:cs typeface="Zar" pitchFamily="2" charset="-78"/>
              </a:rPr>
              <a:t>انرژي فيبردار</a:t>
            </a:r>
          </a:p>
          <a:p>
            <a:pPr algn="r" rtl="1">
              <a:buFont typeface="Wingdings 2" pitchFamily="18" charset="2"/>
              <a:buNone/>
            </a:pPr>
            <a:r>
              <a:rPr lang="fa-IR" sz="2800" b="1" dirty="0" smtClean="0">
                <a:cs typeface="Zar" pitchFamily="2" charset="-78"/>
              </a:rPr>
              <a:t>اينتنسيو</a:t>
            </a:r>
          </a:p>
          <a:p>
            <a:pPr algn="r" rtl="1">
              <a:buFont typeface="Wingdings 2" pitchFamily="18" charset="2"/>
              <a:buNone/>
            </a:pPr>
            <a:r>
              <a:rPr lang="fa-IR" sz="2800" b="1" dirty="0" smtClean="0">
                <a:cs typeface="Zar" pitchFamily="2" charset="-78"/>
              </a:rPr>
              <a:t>ايمني</a:t>
            </a:r>
            <a:endParaRPr lang="en-US" sz="2800" b="1" dirty="0" smtClean="0">
              <a:cs typeface="Zar" pitchFamily="2" charset="-78"/>
            </a:endParaRPr>
          </a:p>
        </p:txBody>
      </p:sp>
    </p:spTree>
    <p:extLst>
      <p:ext uri="{BB962C8B-B14F-4D97-AF65-F5344CB8AC3E}">
        <p14:creationId xmlns:p14="http://schemas.microsoft.com/office/powerpoint/2010/main" val="42464346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lstStyle/>
          <a:p>
            <a:pPr algn="r" eaLnBrk="1" hangingPunct="1">
              <a:defRPr/>
            </a:pPr>
            <a:r>
              <a:rPr lang="fa-IR" sz="3200" b="1" dirty="0" smtClean="0">
                <a:cs typeface="Zar" pitchFamily="2" charset="-78"/>
              </a:rPr>
              <a:t>محلولهاي موجود براي تغذيه پار انترال:</a:t>
            </a:r>
            <a:r>
              <a:rPr lang="en-US" sz="3200" b="1" dirty="0" smtClean="0">
                <a:cs typeface="Zar" pitchFamily="2" charset="-78"/>
              </a:rPr>
              <a:t/>
            </a:r>
            <a:br>
              <a:rPr lang="en-US" sz="3200" b="1" dirty="0" smtClean="0">
                <a:cs typeface="Zar" pitchFamily="2" charset="-78"/>
              </a:rPr>
            </a:br>
            <a:endParaRPr lang="en-US" sz="3200" b="1" dirty="0">
              <a:cs typeface="Zar"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406531"/>
              </p:ext>
            </p:extLst>
          </p:nvPr>
        </p:nvGraphicFramePr>
        <p:xfrm>
          <a:off x="1071563" y="1600200"/>
          <a:ext cx="6500812" cy="4829175"/>
        </p:xfrm>
        <a:graphic>
          <a:graphicData uri="http://schemas.openxmlformats.org/drawingml/2006/table">
            <a:tbl>
              <a:tblPr firstRow="1" bandRow="1">
                <a:tableStyleId>{5C22544A-7EE6-4342-B048-85BDC9FD1C3A}</a:tableStyleId>
              </a:tblPr>
              <a:tblGrid>
                <a:gridCol w="3250406"/>
                <a:gridCol w="3250406"/>
              </a:tblGrid>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ctr" rtl="1">
                        <a:lnSpc>
                          <a:spcPct val="150000"/>
                        </a:lnSpc>
                        <a:spcBef>
                          <a:spcPts val="0"/>
                        </a:spcBef>
                        <a:spcAft>
                          <a:spcPts val="0"/>
                        </a:spcAft>
                      </a:pPr>
                      <a:r>
                        <a:rPr lang="fa-IR" sz="2000" b="1" dirty="0">
                          <a:latin typeface="Times New Roman"/>
                          <a:ea typeface="Times New Roman"/>
                          <a:cs typeface="Zar" pitchFamily="2" charset="-78"/>
                        </a:rPr>
                        <a:t>نام محصول</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ويال دكستروز 50%   - </a:t>
                      </a:r>
                      <a:r>
                        <a:rPr lang="en-US" sz="2000" dirty="0">
                          <a:latin typeface="Times New Roman"/>
                          <a:ea typeface="Times New Roman"/>
                          <a:cs typeface="Zar" pitchFamily="2" charset="-78"/>
                        </a:rPr>
                        <a:t> cc</a:t>
                      </a:r>
                      <a:r>
                        <a:rPr lang="fa-IR" sz="2000" dirty="0">
                          <a:latin typeface="Times New Roman"/>
                          <a:ea typeface="Times New Roman"/>
                          <a:cs typeface="Zar" pitchFamily="2" charset="-78"/>
                        </a:rPr>
                        <a:t>50</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ويال دكستروز 20%   -  </a:t>
                      </a:r>
                      <a:r>
                        <a:rPr lang="en-US" sz="2000" dirty="0">
                          <a:latin typeface="Times New Roman"/>
                          <a:ea typeface="Times New Roman"/>
                          <a:cs typeface="Zar" pitchFamily="2" charset="-78"/>
                        </a:rPr>
                        <a:t>cc</a:t>
                      </a:r>
                      <a:r>
                        <a:rPr lang="fa-IR" sz="2000" dirty="0">
                          <a:latin typeface="Times New Roman"/>
                          <a:ea typeface="Times New Roman"/>
                          <a:cs typeface="Zar" pitchFamily="2" charset="-78"/>
                        </a:rPr>
                        <a:t>50</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سرم دكستروز 5%    - </a:t>
                      </a:r>
                      <a:r>
                        <a:rPr lang="en-US" sz="2000" dirty="0">
                          <a:latin typeface="Times New Roman"/>
                          <a:ea typeface="Times New Roman"/>
                          <a:cs typeface="Zar" pitchFamily="2" charset="-78"/>
                        </a:rPr>
                        <a:t>cc</a:t>
                      </a:r>
                      <a:r>
                        <a:rPr lang="fa-IR" sz="2000" dirty="0">
                          <a:latin typeface="Times New Roman"/>
                          <a:ea typeface="Times New Roman"/>
                          <a:cs typeface="Zar" pitchFamily="2" charset="-78"/>
                        </a:rPr>
                        <a:t>  1000</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سرم دكستروز 10%    - </a:t>
                      </a:r>
                      <a:r>
                        <a:rPr lang="en-US" sz="2000" dirty="0">
                          <a:latin typeface="Times New Roman"/>
                          <a:ea typeface="Times New Roman"/>
                          <a:cs typeface="Zar" pitchFamily="2" charset="-78"/>
                        </a:rPr>
                        <a:t>cc</a:t>
                      </a:r>
                      <a:r>
                        <a:rPr lang="fa-IR" sz="2000" dirty="0">
                          <a:latin typeface="Times New Roman"/>
                          <a:ea typeface="Times New Roman"/>
                          <a:cs typeface="Zar" pitchFamily="2" charset="-78"/>
                        </a:rPr>
                        <a:t> 500</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سرم آمينوپلاسما 5%    - </a:t>
                      </a:r>
                      <a:r>
                        <a:rPr lang="en-US" sz="2000" dirty="0">
                          <a:latin typeface="Times New Roman"/>
                          <a:ea typeface="Times New Roman"/>
                          <a:cs typeface="Zar" pitchFamily="2" charset="-78"/>
                        </a:rPr>
                        <a:t>cc</a:t>
                      </a:r>
                      <a:r>
                        <a:rPr lang="fa-IR" sz="2000" dirty="0">
                          <a:latin typeface="Times New Roman"/>
                          <a:ea typeface="Times New Roman"/>
                          <a:cs typeface="Zar" pitchFamily="2" charset="-78"/>
                        </a:rPr>
                        <a:t>500</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سرم آمينوپلاسما10%    - </a:t>
                      </a:r>
                      <a:r>
                        <a:rPr lang="en-US" sz="2000" dirty="0">
                          <a:latin typeface="Times New Roman"/>
                          <a:ea typeface="Times New Roman"/>
                          <a:cs typeface="Zar" pitchFamily="2" charset="-78"/>
                        </a:rPr>
                        <a:t>cc </a:t>
                      </a:r>
                      <a:r>
                        <a:rPr lang="fa-IR" sz="2000" dirty="0">
                          <a:latin typeface="Times New Roman"/>
                          <a:ea typeface="Times New Roman"/>
                          <a:cs typeface="Zar" pitchFamily="2" charset="-78"/>
                        </a:rPr>
                        <a:t>500</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سرم اينتراليپيد 10%    -  </a:t>
                      </a:r>
                      <a:r>
                        <a:rPr lang="en-US" sz="2000" dirty="0">
                          <a:latin typeface="Times New Roman"/>
                          <a:ea typeface="Times New Roman"/>
                          <a:cs typeface="Zar" pitchFamily="2" charset="-78"/>
                        </a:rPr>
                        <a:t>cc</a:t>
                      </a:r>
                      <a:r>
                        <a:rPr lang="fa-IR" sz="2000" dirty="0">
                          <a:latin typeface="Times New Roman"/>
                          <a:ea typeface="Times New Roman"/>
                          <a:cs typeface="Zar" pitchFamily="2" charset="-78"/>
                        </a:rPr>
                        <a:t>‌500</a:t>
                      </a:r>
                      <a:endParaRPr lang="en-US" sz="2000" dirty="0">
                        <a:latin typeface="Times New Roman"/>
                        <a:ea typeface="Times New Roman"/>
                        <a:cs typeface="Zar" pitchFamily="2" charset="-78"/>
                      </a:endParaRPr>
                    </a:p>
                  </a:txBody>
                  <a:tcPr marL="68580" marR="68580" marT="0" marB="0"/>
                </a:tc>
              </a:tr>
              <a:tr h="536575">
                <a:tc>
                  <a:txBody>
                    <a:bodyPr/>
                    <a:lstStyle/>
                    <a:p>
                      <a:pPr marL="0" marR="0" algn="ctr" rtl="1">
                        <a:lnSpc>
                          <a:spcPct val="150000"/>
                        </a:lnSpc>
                        <a:spcBef>
                          <a:spcPts val="0"/>
                        </a:spcBef>
                        <a:spcAft>
                          <a:spcPts val="0"/>
                        </a:spcAft>
                      </a:pPr>
                      <a:endParaRPr lang="en-US" sz="2000" dirty="0">
                        <a:latin typeface="Times New Roman"/>
                        <a:ea typeface="Times New Roman"/>
                        <a:cs typeface="Zar" pitchFamily="2" charset="-78"/>
                      </a:endParaRPr>
                    </a:p>
                  </a:txBody>
                  <a:tcPr marL="68580" marR="68580" marT="0" marB="0"/>
                </a:tc>
                <a:tc>
                  <a:txBody>
                    <a:bodyPr/>
                    <a:lstStyle/>
                    <a:p>
                      <a:pPr marL="0" marR="0" algn="justLow" rtl="1">
                        <a:lnSpc>
                          <a:spcPct val="150000"/>
                        </a:lnSpc>
                        <a:spcBef>
                          <a:spcPts val="0"/>
                        </a:spcBef>
                        <a:spcAft>
                          <a:spcPts val="0"/>
                        </a:spcAft>
                      </a:pPr>
                      <a:r>
                        <a:rPr lang="fa-IR" sz="2000" dirty="0">
                          <a:latin typeface="Times New Roman"/>
                          <a:ea typeface="Times New Roman"/>
                          <a:cs typeface="Zar" pitchFamily="2" charset="-78"/>
                        </a:rPr>
                        <a:t>سرم اينتراليپيد 20%    - </a:t>
                      </a:r>
                      <a:r>
                        <a:rPr lang="en-US" sz="2000" dirty="0">
                          <a:latin typeface="Times New Roman"/>
                          <a:ea typeface="Times New Roman"/>
                          <a:cs typeface="Zar" pitchFamily="2" charset="-78"/>
                        </a:rPr>
                        <a:t>cc</a:t>
                      </a:r>
                      <a:r>
                        <a:rPr lang="fa-IR" sz="2000" dirty="0">
                          <a:latin typeface="Times New Roman"/>
                          <a:ea typeface="Times New Roman"/>
                          <a:cs typeface="Zar" pitchFamily="2" charset="-78"/>
                        </a:rPr>
                        <a:t>500</a:t>
                      </a:r>
                      <a:endParaRPr lang="en-US" sz="2000" dirty="0">
                        <a:latin typeface="Times New Roman"/>
                        <a:ea typeface="Times New Roman"/>
                        <a:cs typeface="Zar" pitchFamily="2" charset="-78"/>
                      </a:endParaRPr>
                    </a:p>
                  </a:txBody>
                  <a:tcPr marL="68580" marR="68580" marT="0" marB="0"/>
                </a:tc>
              </a:tr>
            </a:tbl>
          </a:graphicData>
        </a:graphic>
      </p:graphicFrame>
    </p:spTree>
    <p:extLst>
      <p:ext uri="{BB962C8B-B14F-4D97-AF65-F5344CB8AC3E}">
        <p14:creationId xmlns:p14="http://schemas.microsoft.com/office/powerpoint/2010/main" val="15612131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0"/>
            <a:ext cx="8229600" cy="1828800"/>
          </a:xfrm>
        </p:spPr>
        <p:txBody>
          <a:bodyPr/>
          <a:lstStyle/>
          <a:p>
            <a:pPr algn="r" rtl="1" eaLnBrk="1" fontAlgn="auto" hangingPunct="1">
              <a:spcAft>
                <a:spcPts val="0"/>
              </a:spcAft>
              <a:defRPr/>
            </a:pPr>
            <a:r>
              <a:rPr lang="fa-IR" b="1" dirty="0" smtClean="0">
                <a:solidFill>
                  <a:srgbClr val="FF0000"/>
                </a:solidFill>
                <a:cs typeface="Zar" pitchFamily="2" charset="-78"/>
              </a:rPr>
              <a:t>محاسبه قد و وزن بيمار:</a:t>
            </a:r>
            <a:r>
              <a:rPr lang="en-US" b="1" dirty="0" smtClean="0">
                <a:solidFill>
                  <a:srgbClr val="FF0000"/>
                </a:solidFill>
              </a:rPr>
              <a:t/>
            </a:r>
            <a:br>
              <a:rPr lang="en-US" b="1" dirty="0" smtClean="0">
                <a:solidFill>
                  <a:srgbClr val="FF0000"/>
                </a:solidFill>
              </a:rPr>
            </a:br>
            <a:endParaRPr lang="en-US" b="1" dirty="0">
              <a:solidFill>
                <a:srgbClr val="FF0000"/>
              </a:solidFill>
            </a:endParaRPr>
          </a:p>
        </p:txBody>
      </p:sp>
      <p:sp>
        <p:nvSpPr>
          <p:cNvPr id="9219" name="Subtitle 2"/>
          <p:cNvSpPr>
            <a:spLocks noGrp="1"/>
          </p:cNvSpPr>
          <p:nvPr>
            <p:ph type="subTitle" idx="4294967295"/>
          </p:nvPr>
        </p:nvSpPr>
        <p:spPr>
          <a:xfrm>
            <a:off x="1043608" y="1412776"/>
            <a:ext cx="7358063" cy="5072063"/>
          </a:xfrm>
        </p:spPr>
        <p:txBody>
          <a:bodyPr/>
          <a:lstStyle/>
          <a:p>
            <a:pPr rtl="1" eaLnBrk="1" hangingPunct="1"/>
            <a:endParaRPr lang="fa-IR" sz="4000" dirty="0" smtClean="0">
              <a:solidFill>
                <a:schemeClr val="bg1"/>
              </a:solidFill>
              <a:cs typeface="Zar" pitchFamily="2" charset="-78"/>
            </a:endParaRPr>
          </a:p>
          <a:p>
            <a:pPr algn="just" rtl="1" eaLnBrk="1" hangingPunct="1"/>
            <a:r>
              <a:rPr lang="fa-IR" sz="4000" dirty="0" smtClean="0">
                <a:solidFill>
                  <a:schemeClr val="tx1"/>
                </a:solidFill>
                <a:cs typeface="Zar" pitchFamily="2" charset="-78"/>
              </a:rPr>
              <a:t>استفاده از جداول مخصوص</a:t>
            </a:r>
            <a:endParaRPr lang="en-US" sz="4000" dirty="0" smtClean="0">
              <a:solidFill>
                <a:schemeClr val="tx1"/>
              </a:solidFill>
              <a:cs typeface="Zar" pitchFamily="2" charset="-78"/>
            </a:endParaRPr>
          </a:p>
          <a:p>
            <a:pPr algn="just" rtl="1" eaLnBrk="1" hangingPunct="1"/>
            <a:r>
              <a:rPr lang="fa-IR" sz="4000" dirty="0" smtClean="0">
                <a:solidFill>
                  <a:schemeClr val="tx1"/>
                </a:solidFill>
                <a:cs typeface="Zar" pitchFamily="2" charset="-78"/>
              </a:rPr>
              <a:t>سؤال از بيمار يا همراهان وي</a:t>
            </a:r>
            <a:endParaRPr lang="en-US" sz="4000" dirty="0" smtClean="0">
              <a:solidFill>
                <a:schemeClr val="tx1"/>
              </a:solidFill>
              <a:cs typeface="Zar" pitchFamily="2" charset="-78"/>
            </a:endParaRPr>
          </a:p>
          <a:p>
            <a:pPr algn="just" rtl="1" eaLnBrk="1" hangingPunct="1"/>
            <a:r>
              <a:rPr lang="fa-IR" sz="4000" dirty="0" smtClean="0">
                <a:solidFill>
                  <a:schemeClr val="tx1"/>
                </a:solidFill>
                <a:cs typeface="Zar" pitchFamily="2" charset="-78"/>
              </a:rPr>
              <a:t>استفاده از تخت هاي ويژه</a:t>
            </a:r>
            <a:endParaRPr lang="en-US" sz="4000" dirty="0" smtClean="0">
              <a:solidFill>
                <a:schemeClr val="tx1"/>
              </a:solidFill>
              <a:cs typeface="Zar" pitchFamily="2" charset="-78"/>
            </a:endParaRPr>
          </a:p>
          <a:p>
            <a:pPr algn="just" rtl="1" eaLnBrk="1" hangingPunct="1"/>
            <a:r>
              <a:rPr lang="fa-IR" sz="4000" dirty="0" smtClean="0">
                <a:solidFill>
                  <a:schemeClr val="tx1"/>
                </a:solidFill>
                <a:cs typeface="Zar" pitchFamily="2" charset="-78"/>
              </a:rPr>
              <a:t>تخمين قد و وزن بيمار</a:t>
            </a:r>
            <a:endParaRPr lang="en-US" sz="4000" dirty="0" smtClean="0">
              <a:solidFill>
                <a:schemeClr val="tx1"/>
              </a:solidFill>
              <a:cs typeface="Zar" pitchFamily="2" charset="-78"/>
            </a:endParaRPr>
          </a:p>
          <a:p>
            <a:pPr algn="just" rtl="1" eaLnBrk="1" hangingPunct="1"/>
            <a:r>
              <a:rPr lang="fa-IR" sz="4000" dirty="0" smtClean="0">
                <a:solidFill>
                  <a:schemeClr val="tx1"/>
                </a:solidFill>
                <a:cs typeface="Zar" pitchFamily="2" charset="-78"/>
              </a:rPr>
              <a:t>محاسبه وزن از روي قد</a:t>
            </a:r>
            <a:endParaRPr lang="en-US" sz="4000" dirty="0" smtClean="0">
              <a:solidFill>
                <a:schemeClr val="tx1"/>
              </a:solidFill>
              <a:cs typeface="Zar" pitchFamily="2" charset="-78"/>
            </a:endParaRPr>
          </a:p>
          <a:p>
            <a:pPr eaLnBrk="1" hangingPunct="1"/>
            <a:endParaRPr lang="en-US" dirty="0" smtClean="0"/>
          </a:p>
        </p:txBody>
      </p:sp>
    </p:spTree>
    <p:extLst>
      <p:ext uri="{BB962C8B-B14F-4D97-AF65-F5344CB8AC3E}">
        <p14:creationId xmlns:p14="http://schemas.microsoft.com/office/powerpoint/2010/main" val="405086975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rtl="1">
              <a:buNone/>
            </a:pPr>
            <a:endParaRPr lang="fa-IR" sz="3600" b="1" dirty="0" smtClean="0">
              <a:cs typeface="B Zar" pitchFamily="2" charset="-78"/>
            </a:endParaRPr>
          </a:p>
          <a:p>
            <a:pPr marL="0" indent="0" algn="ctr" rtl="1">
              <a:buNone/>
            </a:pPr>
            <a:endParaRPr lang="fa-IR" sz="3600" b="1" dirty="0">
              <a:cs typeface="B Zar" pitchFamily="2" charset="-78"/>
            </a:endParaRPr>
          </a:p>
          <a:p>
            <a:pPr marL="0" indent="0" algn="ctr" rtl="1">
              <a:buNone/>
            </a:pPr>
            <a:endParaRPr lang="fa-IR" sz="3600" b="1" dirty="0" smtClean="0">
              <a:cs typeface="B Zar" pitchFamily="2" charset="-78"/>
            </a:endParaRPr>
          </a:p>
          <a:p>
            <a:pPr marL="0" indent="0" algn="ctr" rtl="1">
              <a:buNone/>
            </a:pPr>
            <a:r>
              <a:rPr lang="fa-IR" sz="4800" b="1" dirty="0" smtClean="0">
                <a:solidFill>
                  <a:srgbClr val="FF0000"/>
                </a:solidFill>
                <a:cs typeface="B Zar" pitchFamily="2" charset="-78"/>
              </a:rPr>
              <a:t>شاد و پیروز باشید...</a:t>
            </a:r>
            <a:endParaRPr lang="en-US" sz="4800" b="1" dirty="0">
              <a:solidFill>
                <a:srgbClr val="FF0000"/>
              </a:solidFill>
              <a:cs typeface="B Zar" pitchFamily="2" charset="-78"/>
            </a:endParaRPr>
          </a:p>
        </p:txBody>
      </p:sp>
    </p:spTree>
    <p:extLst>
      <p:ext uri="{BB962C8B-B14F-4D97-AF65-F5344CB8AC3E}">
        <p14:creationId xmlns:p14="http://schemas.microsoft.com/office/powerpoint/2010/main" val="1802386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00000"/>
                </a:solidFill>
                <a:cs typeface="B Koodak" pitchFamily="2" charset="-78"/>
              </a:rPr>
              <a:t>ارزیابی تغذیه ای</a:t>
            </a:r>
            <a:endParaRPr lang="en-US" dirty="0"/>
          </a:p>
        </p:txBody>
      </p:sp>
      <p:sp>
        <p:nvSpPr>
          <p:cNvPr id="3" name="Content Placeholder 2"/>
          <p:cNvSpPr>
            <a:spLocks noGrp="1"/>
          </p:cNvSpPr>
          <p:nvPr>
            <p:ph idx="1"/>
          </p:nvPr>
        </p:nvSpPr>
        <p:spPr/>
        <p:txBody>
          <a:bodyPr/>
          <a:lstStyle/>
          <a:p>
            <a:pPr algn="r" rtl="1">
              <a:buBlip>
                <a:blip r:embed="rId2"/>
              </a:buBlip>
            </a:pPr>
            <a:r>
              <a:rPr lang="fa-IR" dirty="0">
                <a:cs typeface="B Koodak" pitchFamily="2" charset="-78"/>
              </a:rPr>
              <a:t>کدام بیماران در معرض خطرمشکلات تغذیه ای هستند؟</a:t>
            </a:r>
          </a:p>
          <a:p>
            <a:pPr algn="r" rtl="1">
              <a:buNone/>
            </a:pPr>
            <a:endParaRPr lang="fa-IR" dirty="0">
              <a:cs typeface="B Koodak" pitchFamily="2" charset="-78"/>
            </a:endParaRPr>
          </a:p>
          <a:p>
            <a:pPr algn="r" rtl="1">
              <a:buNone/>
            </a:pPr>
            <a:r>
              <a:rPr lang="fa-IR" dirty="0">
                <a:solidFill>
                  <a:srgbClr val="C00000"/>
                </a:solidFill>
                <a:cs typeface="B Koodak" pitchFamily="2" charset="-78"/>
              </a:rPr>
              <a:t>تمامی بیماران بستری در بخشهای ویژه که قادر به دریافت انرژی موردنیاز خود نیستند در معرض خطر می باشند.</a:t>
            </a:r>
          </a:p>
          <a:p>
            <a:pPr algn="r" rtl="1">
              <a:buNone/>
            </a:pPr>
            <a:endParaRPr lang="fa-IR" dirty="0">
              <a:cs typeface="B Koodak" pitchFamily="2" charset="-78"/>
            </a:endParaRPr>
          </a:p>
          <a:p>
            <a:pPr algn="r" rtl="1">
              <a:buNone/>
            </a:pPr>
            <a:endParaRPr lang="fa-IR" dirty="0">
              <a:cs typeface="B Koodak" pitchFamily="2" charset="-78"/>
            </a:endParaRPr>
          </a:p>
          <a:p>
            <a:pPr algn="r" rtl="1">
              <a:buBlip>
                <a:blip r:embed="rId2"/>
              </a:buBlip>
            </a:pPr>
            <a:r>
              <a:rPr lang="fa-IR" dirty="0">
                <a:cs typeface="B Koodak" pitchFamily="2" charset="-78"/>
              </a:rPr>
              <a:t>کدام ابزارها دربیماران در شرایط حاد استفاده می شوند؟</a:t>
            </a:r>
          </a:p>
          <a:p>
            <a:pPr algn="r" rtl="1">
              <a:buBlip>
                <a:blip r:embed="rId2"/>
              </a:buBlip>
            </a:pPr>
            <a:endParaRPr lang="fa-IR" dirty="0">
              <a:cs typeface="B Koodak" pitchFamily="2" charset="-78"/>
            </a:endParaRPr>
          </a:p>
          <a:p>
            <a:pPr algn="r" rtl="1">
              <a:buNone/>
            </a:pPr>
            <a:r>
              <a:rPr lang="fa-IR" dirty="0">
                <a:solidFill>
                  <a:srgbClr val="C00000"/>
                </a:solidFill>
                <a:cs typeface="B Koodak" pitchFamily="2" charset="-78"/>
              </a:rPr>
              <a:t>فقط دوابزار</a:t>
            </a:r>
            <a:r>
              <a:rPr lang="en-US" sz="1800" dirty="0">
                <a:solidFill>
                  <a:srgbClr val="C00000"/>
                </a:solidFill>
                <a:cs typeface="B Koodak" pitchFamily="2" charset="-78"/>
              </a:rPr>
              <a:t>NRS2002</a:t>
            </a:r>
            <a:r>
              <a:rPr lang="fa-IR" dirty="0">
                <a:solidFill>
                  <a:srgbClr val="C00000"/>
                </a:solidFill>
                <a:cs typeface="B Koodak" pitchFamily="2" charset="-78"/>
              </a:rPr>
              <a:t> و </a:t>
            </a:r>
            <a:r>
              <a:rPr lang="en-US" sz="1800" dirty="0">
                <a:solidFill>
                  <a:srgbClr val="C00000"/>
                </a:solidFill>
                <a:cs typeface="B Koodak" pitchFamily="2" charset="-78"/>
              </a:rPr>
              <a:t>NUTRIC SCORE </a:t>
            </a:r>
            <a:r>
              <a:rPr lang="fa-IR" dirty="0">
                <a:solidFill>
                  <a:srgbClr val="C00000"/>
                </a:solidFill>
                <a:cs typeface="B Koodak" pitchFamily="2" charset="-78"/>
              </a:rPr>
              <a:t>که میزان سوء تغذیه و شدت بیماری را مشخص می کنند.</a:t>
            </a:r>
            <a:endParaRPr lang="en-US" dirty="0">
              <a:solidFill>
                <a:srgbClr val="C00000"/>
              </a:solidFill>
              <a:cs typeface="B Koodak" pitchFamily="2" charset="-78"/>
            </a:endParaRPr>
          </a:p>
          <a:p>
            <a:endParaRPr lang="en-US" dirty="0"/>
          </a:p>
        </p:txBody>
      </p:sp>
    </p:spTree>
    <p:extLst>
      <p:ext uri="{BB962C8B-B14F-4D97-AF65-F5344CB8AC3E}">
        <p14:creationId xmlns:p14="http://schemas.microsoft.com/office/powerpoint/2010/main" val="318608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 </a:t>
            </a:r>
            <a:r>
              <a:rPr lang="en-US" dirty="0">
                <a:solidFill>
                  <a:srgbClr val="C00000"/>
                </a:solidFill>
              </a:rPr>
              <a:t>Nutritional risk screening (NRS-2002)</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05310" y="1600200"/>
            <a:ext cx="7733379"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2994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0.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5.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6.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7.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8.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19.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0.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5.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6.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7.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8.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9.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0.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5.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6.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7.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8.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9.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40.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4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4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4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5.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6.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7.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8.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9.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441</TotalTime>
  <Words>2672</Words>
  <Application>Microsoft Office PowerPoint</Application>
  <PresentationFormat>On-screen Show (4:3)</PresentationFormat>
  <Paragraphs>548</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Clarity</vt:lpstr>
      <vt:lpstr>حمایت های تغذیه ای در بخش مراقبت های ویژه</vt:lpstr>
      <vt:lpstr>حمایت تغذیه ای چیست؟</vt:lpstr>
      <vt:lpstr>اولين موارد قابل بررسي در زمان مشاوره تغذيه:</vt:lpstr>
      <vt:lpstr>ميزان هوشياري يا GCS:Glasco coma scale  </vt:lpstr>
      <vt:lpstr>قدم هاي بعدي در زمان مشاوره تغذيه: </vt:lpstr>
      <vt:lpstr>قدم هاي بعدي در زمان مشاوره تغذيه:</vt:lpstr>
      <vt:lpstr>محاسبه قد و وزن بيمار: </vt:lpstr>
      <vt:lpstr>ارزیابی تغذیه ای</vt:lpstr>
      <vt:lpstr> Nutritional risk screening (NRS-2002)</vt:lpstr>
      <vt:lpstr> Nutritional risk screening (NRS-2002)</vt:lpstr>
      <vt:lpstr>تفسیر NRS</vt:lpstr>
      <vt:lpstr>نوع تغذيه بيمار: </vt:lpstr>
      <vt:lpstr>تغذیه روده ای </vt:lpstr>
      <vt:lpstr>تغذيه انترال  تعريف:  تجويز مواد مغذي به داخل مجراي گوارشي از طریق يك لوله يا كاتتر  </vt:lpstr>
      <vt:lpstr>PowerPoint Presentation</vt:lpstr>
      <vt:lpstr>PowerPoint Presentation</vt:lpstr>
      <vt:lpstr>PowerPoint Presentation</vt:lpstr>
      <vt:lpstr>PowerPoint Presentation</vt:lpstr>
      <vt:lpstr>PowerPoint Presentation</vt:lpstr>
      <vt:lpstr>جدول گروه‌‌هاي غذايي:</vt:lpstr>
      <vt:lpstr>تعیین انرژی موردنیاز </vt:lpstr>
      <vt:lpstr>وزن </vt:lpstr>
      <vt:lpstr>وزن نامشخص؟</vt:lpstr>
      <vt:lpstr>تعیین پروتیین</vt:lpstr>
      <vt:lpstr>PowerPoint Presentation</vt:lpstr>
      <vt:lpstr>خطر بالای تغذیه ای </vt:lpstr>
      <vt:lpstr>PowerPoint Presentation</vt:lpstr>
      <vt:lpstr>محاسبه مايعات: </vt:lpstr>
      <vt:lpstr>PowerPoint Presentation</vt:lpstr>
      <vt:lpstr>PowerPoint Presentation</vt:lpstr>
      <vt:lpstr>گاواژ معمولي براي زماني است كه بيمار مورد مشاوره تغذيه قرار نگرفته است.</vt:lpstr>
      <vt:lpstr>تركيبات گاواژ معمولي براي يك فرد به شرح زير مي باشد: </vt:lpstr>
      <vt:lpstr>وقتي بيمار تغذيه انترال داشته و مورد مشاوره تغذيه قرار بگيرد براي وي فرمولا ارسال خواهد شد. در اين تركيب بر اساس مشاوره تغذيه انجام شده و محاسبات كالريكي برآوردي از شش گروه غذايي بر اساس نياز  بيمار استفاده مي شود كه به شرح زير مي باشد: </vt:lpstr>
      <vt:lpstr>PowerPoint Presentation</vt:lpstr>
      <vt:lpstr>انواع فورمولای گاواژ</vt:lpstr>
      <vt:lpstr>میزان کالری فورمولای استاندارد</vt:lpstr>
      <vt:lpstr>PowerPoint Presentation</vt:lpstr>
      <vt:lpstr>میزان باقیمانده</vt:lpstr>
      <vt:lpstr>راهکار کاهش خطر</vt:lpstr>
      <vt:lpstr>اسهال</vt:lpstr>
      <vt:lpstr>راهکار</vt:lpstr>
      <vt:lpstr>سندرم تغذیه مجدد</vt:lpstr>
      <vt:lpstr>سایر موارد افزودنی به گاواژ</vt:lpstr>
      <vt:lpstr>PowerPoint Presentation</vt:lpstr>
      <vt:lpstr>PowerPoint Presentation</vt:lpstr>
      <vt:lpstr>انتخاب فورمولای مناسب </vt:lpstr>
      <vt:lpstr>PowerPoint Presentation</vt:lpstr>
      <vt:lpstr>تبديل غذا از انترال به تغذيه دهاني:  تماس پوست به پوست مادر و نوزاد تحمل از نظر فيزيولوژيكي </vt:lpstr>
      <vt:lpstr>PowerPoint Presentation</vt:lpstr>
      <vt:lpstr>PowerPoint Presentation</vt:lpstr>
      <vt:lpstr>PowerPoint Presentation</vt:lpstr>
      <vt:lpstr>PowerPoint Presentation</vt:lpstr>
      <vt:lpstr>محاسبه كالري در نوزادان و كودكان: </vt:lpstr>
      <vt:lpstr>PowerPoint Presentation</vt:lpstr>
      <vt:lpstr>PowerPoint Presentation</vt:lpstr>
      <vt:lpstr>PowerPoint Presentation</vt:lpstr>
      <vt:lpstr>PowerPoint Presentation</vt:lpstr>
      <vt:lpstr>PowerPoint Presentation</vt:lpstr>
      <vt:lpstr>PowerPoint Presentation</vt:lpstr>
      <vt:lpstr>نيازهاي يك يك بيمار 75 كيلوگرم: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محلولهاي موجود براي تغذيه پار انترال: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حمایت های تغذیه ای در بخش مراقبت های ویژه</dc:title>
  <dc:creator>khatereh pourmohammadi</dc:creator>
  <cp:lastModifiedBy>khatereh pourmohammadi</cp:lastModifiedBy>
  <cp:revision>63</cp:revision>
  <cp:lastPrinted>2021-06-23T04:08:40Z</cp:lastPrinted>
  <dcterms:created xsi:type="dcterms:W3CDTF">2021-06-14T06:07:03Z</dcterms:created>
  <dcterms:modified xsi:type="dcterms:W3CDTF">2021-06-26T05:43:19Z</dcterms:modified>
</cp:coreProperties>
</file>